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 id="2147483779" r:id="rId2"/>
    <p:sldMasterId id="2147483782" r:id="rId3"/>
    <p:sldMasterId id="2147483789" r:id="rId4"/>
    <p:sldMasterId id="2147483785" r:id="rId5"/>
    <p:sldMasterId id="2147483801" r:id="rId6"/>
  </p:sldMasterIdLst>
  <p:notesMasterIdLst>
    <p:notesMasterId r:id="rId28"/>
  </p:notesMasterIdLst>
  <p:sldIdLst>
    <p:sldId id="280" r:id="rId7"/>
    <p:sldId id="264" r:id="rId8"/>
    <p:sldId id="266" r:id="rId9"/>
    <p:sldId id="267" r:id="rId10"/>
    <p:sldId id="293" r:id="rId11"/>
    <p:sldId id="297" r:id="rId12"/>
    <p:sldId id="308" r:id="rId13"/>
    <p:sldId id="300" r:id="rId14"/>
    <p:sldId id="299" r:id="rId15"/>
    <p:sldId id="301" r:id="rId16"/>
    <p:sldId id="298" r:id="rId17"/>
    <p:sldId id="287" r:id="rId18"/>
    <p:sldId id="303" r:id="rId19"/>
    <p:sldId id="289" r:id="rId20"/>
    <p:sldId id="306" r:id="rId21"/>
    <p:sldId id="305" r:id="rId22"/>
    <p:sldId id="304" r:id="rId23"/>
    <p:sldId id="310" r:id="rId24"/>
    <p:sldId id="307" r:id="rId25"/>
    <p:sldId id="296" r:id="rId26"/>
    <p:sldId id="295"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8"/>
    <a:srgbClr val="E57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94674"/>
  </p:normalViewPr>
  <p:slideViewPr>
    <p:cSldViewPr snapToGrid="0" snapToObjects="1">
      <p:cViewPr varScale="1">
        <p:scale>
          <a:sx n="71" d="100"/>
          <a:sy n="71" d="100"/>
        </p:scale>
        <p:origin x="7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088072-BDA9-6E4F-B105-7B1A78A8ADB9}" type="datetimeFigureOut">
              <a:rPr lang="en-US" smtClean="0"/>
              <a:t>6/10/2021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E98D62-B45A-744B-ABD8-DE24AC80EF2C}" type="slidenum">
              <a:rPr lang="en-US" smtClean="0"/>
              <a:t>‹#›</a:t>
            </a:fld>
            <a:endParaRPr lang="en-US"/>
          </a:p>
        </p:txBody>
      </p:sp>
    </p:spTree>
    <p:extLst>
      <p:ext uri="{BB962C8B-B14F-4D97-AF65-F5344CB8AC3E}">
        <p14:creationId xmlns:p14="http://schemas.microsoft.com/office/powerpoint/2010/main" val="93496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Mission Slide</a:t>
            </a:r>
          </a:p>
          <a:p>
            <a:pPr marL="174708" indent="-174708">
              <a:buFont typeface="Arial" panose="020B0604020202020204" pitchFamily="34" charset="0"/>
              <a:buChar char="•"/>
              <a:defRPr/>
            </a:pPr>
            <a:r>
              <a:rPr lang="en-US" dirty="0" smtClean="0"/>
              <a:t>Explain the Health System Mission</a:t>
            </a:r>
            <a:endParaRPr lang="en-US" dirty="0"/>
          </a:p>
        </p:txBody>
      </p:sp>
    </p:spTree>
    <p:extLst>
      <p:ext uri="{BB962C8B-B14F-4D97-AF65-F5344CB8AC3E}">
        <p14:creationId xmlns:p14="http://schemas.microsoft.com/office/powerpoint/2010/main" val="291616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Welcome Slide</a:t>
            </a:r>
          </a:p>
          <a:p>
            <a:pPr marL="174708" indent="-174708">
              <a:buFont typeface="Arial" panose="020B0604020202020204" pitchFamily="34" charset="0"/>
              <a:buChar char="•"/>
              <a:defRPr/>
            </a:pPr>
            <a:r>
              <a:rPr lang="en-US" dirty="0" smtClean="0"/>
              <a:t>Welcome New Team Members</a:t>
            </a:r>
          </a:p>
          <a:p>
            <a:pPr marL="174708" indent="-174708">
              <a:buFont typeface="Arial" panose="020B0604020202020204" pitchFamily="34" charset="0"/>
              <a:buChar char="•"/>
              <a:defRPr/>
            </a:pPr>
            <a:r>
              <a:rPr lang="en-US" dirty="0" smtClean="0"/>
              <a:t>Introduce Yourself</a:t>
            </a:r>
          </a:p>
          <a:p>
            <a:pPr marL="174708" indent="-174708">
              <a:buFont typeface="Arial" panose="020B0604020202020204" pitchFamily="34" charset="0"/>
              <a:buChar char="•"/>
              <a:defRPr/>
            </a:pPr>
            <a:r>
              <a:rPr lang="en-US" dirty="0" smtClean="0"/>
              <a:t>Explain:</a:t>
            </a:r>
          </a:p>
          <a:p>
            <a:pPr marL="640594" lvl="1" indent="-174708">
              <a:buFont typeface="Arial" panose="020B0604020202020204" pitchFamily="34" charset="0"/>
              <a:buChar char="•"/>
              <a:defRPr/>
            </a:pPr>
            <a:r>
              <a:rPr lang="en-US" dirty="0" smtClean="0"/>
              <a:t>Restrooms</a:t>
            </a:r>
          </a:p>
          <a:p>
            <a:pPr marL="640594" lvl="1" indent="-174708">
              <a:buFont typeface="Arial" panose="020B0604020202020204" pitchFamily="34" charset="0"/>
              <a:buChar char="•"/>
              <a:defRPr/>
            </a:pPr>
            <a:r>
              <a:rPr lang="en-US" dirty="0" smtClean="0"/>
              <a:t>Emergency Procedures</a:t>
            </a:r>
          </a:p>
          <a:p>
            <a:pPr marL="640594" lvl="1" indent="-174708">
              <a:buFont typeface="Arial" panose="020B0604020202020204" pitchFamily="34" charset="0"/>
              <a:buChar char="•"/>
              <a:defRPr/>
            </a:pPr>
            <a:r>
              <a:rPr lang="en-US" dirty="0" smtClean="0"/>
              <a:t>Importance of Group Dynamics</a:t>
            </a:r>
          </a:p>
          <a:p>
            <a:pPr marL="640594" lvl="1" indent="-174708">
              <a:buFont typeface="Arial" panose="020B0604020202020204" pitchFamily="34" charset="0"/>
              <a:buChar char="•"/>
              <a:defRPr/>
            </a:pPr>
            <a:r>
              <a:rPr lang="en-US" dirty="0" smtClean="0"/>
              <a:t>Resources</a:t>
            </a:r>
          </a:p>
          <a:p>
            <a:pPr marL="1106481" lvl="2" indent="-174708">
              <a:buFont typeface="Arial" panose="020B0604020202020204" pitchFamily="34" charset="0"/>
              <a:buChar char="•"/>
              <a:defRPr/>
            </a:pPr>
            <a:r>
              <a:rPr lang="en-US" dirty="0" smtClean="0"/>
              <a:t>Orientation Guide</a:t>
            </a:r>
          </a:p>
          <a:p>
            <a:pPr marL="1106481" lvl="2" indent="-174708">
              <a:buFont typeface="Arial" panose="020B0604020202020204" pitchFamily="34" charset="0"/>
              <a:buChar char="•"/>
              <a:defRPr/>
            </a:pPr>
            <a:r>
              <a:rPr lang="en-US" dirty="0" smtClean="0"/>
              <a:t>Technology Essentials</a:t>
            </a:r>
          </a:p>
          <a:p>
            <a:pPr marL="1106481" lvl="2" indent="-174708">
              <a:buFont typeface="Arial" panose="020B0604020202020204" pitchFamily="34" charset="0"/>
              <a:buChar char="•"/>
              <a:defRPr/>
            </a:pPr>
            <a:r>
              <a:rPr lang="en-US" dirty="0" smtClean="0"/>
              <a:t>ASPIRE Materials</a:t>
            </a:r>
          </a:p>
          <a:p>
            <a:pPr marL="1106481" lvl="2" indent="-174708">
              <a:buFont typeface="Arial" panose="020B0604020202020204" pitchFamily="34" charset="0"/>
              <a:buChar char="•"/>
              <a:defRPr/>
            </a:pPr>
            <a:r>
              <a:rPr lang="en-US" dirty="0" smtClean="0"/>
              <a:t>Lunch Coupon</a:t>
            </a:r>
          </a:p>
          <a:p>
            <a:pPr marL="1106481" lvl="2" indent="-174708">
              <a:buFont typeface="Arial" panose="020B0604020202020204" pitchFamily="34" charset="0"/>
              <a:buChar char="•"/>
              <a:defRPr/>
            </a:pPr>
            <a:r>
              <a:rPr lang="en-US" dirty="0" smtClean="0"/>
              <a:t>Pride Card</a:t>
            </a:r>
          </a:p>
          <a:p>
            <a:pPr marL="1106481" lvl="2" indent="-174708">
              <a:buFont typeface="Arial" panose="020B0604020202020204" pitchFamily="34" charset="0"/>
              <a:buChar char="•"/>
              <a:defRPr/>
            </a:pPr>
            <a:r>
              <a:rPr lang="en-US" dirty="0" smtClean="0"/>
              <a:t>Schedule</a:t>
            </a:r>
          </a:p>
        </p:txBody>
      </p:sp>
    </p:spTree>
    <p:extLst>
      <p:ext uri="{BB962C8B-B14F-4D97-AF65-F5344CB8AC3E}">
        <p14:creationId xmlns:p14="http://schemas.microsoft.com/office/powerpoint/2010/main" val="160752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Values Slide</a:t>
            </a:r>
          </a:p>
          <a:p>
            <a:pPr marL="174708" indent="-174708">
              <a:buFont typeface="Arial" panose="020B0604020202020204" pitchFamily="34" charset="0"/>
              <a:buChar char="•"/>
              <a:defRPr/>
            </a:pPr>
            <a:r>
              <a:rPr lang="en-US" dirty="0" smtClean="0"/>
              <a:t>Provide a high level overview of our ASPIRE values</a:t>
            </a:r>
          </a:p>
          <a:p>
            <a:pPr marL="174708" indent="-174708">
              <a:buFont typeface="Arial" panose="020B0604020202020204" pitchFamily="34" charset="0"/>
              <a:buChar char="•"/>
              <a:defRPr/>
            </a:pPr>
            <a:r>
              <a:rPr lang="en-US" dirty="0" smtClean="0"/>
              <a:t>Explain the importance of living out our values every day</a:t>
            </a:r>
            <a:endParaRPr lang="en-US" dirty="0"/>
          </a:p>
        </p:txBody>
      </p:sp>
    </p:spTree>
    <p:extLst>
      <p:ext uri="{BB962C8B-B14F-4D97-AF65-F5344CB8AC3E}">
        <p14:creationId xmlns:p14="http://schemas.microsoft.com/office/powerpoint/2010/main" val="9589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98D62-B45A-744B-ABD8-DE24AC80EF2C}" type="slidenum">
              <a:rPr lang="en-US" smtClean="0"/>
              <a:t>7</a:t>
            </a:fld>
            <a:endParaRPr lang="en-US"/>
          </a:p>
        </p:txBody>
      </p:sp>
    </p:spTree>
    <p:extLst>
      <p:ext uri="{BB962C8B-B14F-4D97-AF65-F5344CB8AC3E}">
        <p14:creationId xmlns:p14="http://schemas.microsoft.com/office/powerpoint/2010/main" val="68568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28096" y="1011248"/>
            <a:ext cx="8012491" cy="1143000"/>
          </a:xfrm>
          <a:prstGeom prst="rect">
            <a:avLst/>
          </a:prstGeom>
        </p:spPr>
        <p:txBody>
          <a:bodyPr anchor="ctr" anchorCtr="0"/>
          <a:lstStyle>
            <a:lvl1pPr>
              <a:defRPr b="1" i="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728097" y="2154248"/>
            <a:ext cx="8012490" cy="482731"/>
          </a:xfrm>
          <a:prstGeom prst="rect">
            <a:avLst/>
          </a:prstGeom>
        </p:spPr>
        <p:txBody>
          <a:bodyPr>
            <a:noAutofit/>
          </a:bodyPr>
          <a:lstStyle>
            <a:lvl1pPr>
              <a:lnSpc>
                <a:spcPts val="1935"/>
              </a:lnSpc>
              <a:defRPr b="1" i="0" baseline="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5"/>
          <p:cNvSpPr>
            <a:spLocks noGrp="1"/>
          </p:cNvSpPr>
          <p:nvPr>
            <p:ph type="body" sz="quarter" idx="10"/>
          </p:nvPr>
        </p:nvSpPr>
        <p:spPr>
          <a:xfrm>
            <a:off x="727779" y="2617647"/>
            <a:ext cx="8012808" cy="3146425"/>
          </a:xfrm>
          <a:prstGeom prst="rect">
            <a:avLst/>
          </a:prstGeom>
        </p:spPr>
        <p:txBody>
          <a:bodyPr anchor="t" anchorCtr="0">
            <a:noAutofit/>
          </a:bodyPr>
          <a:lstStyle>
            <a:lvl1pPr>
              <a:lnSpc>
                <a:spcPts val="1320"/>
              </a:lnSpc>
              <a:defRPr sz="1350" b="0" i="0" cap="none">
                <a:solidFill>
                  <a:schemeClr val="bg2"/>
                </a:solidFill>
                <a:latin typeface="Arial" panose="020B0604020202020204" pitchFamily="34" charset="0"/>
                <a:cs typeface="Arial" panose="020B0604020202020204" pitchFamily="34" charset="0"/>
              </a:defRPr>
            </a:lvl1pPr>
            <a:lvl2pPr>
              <a:lnSpc>
                <a:spcPts val="1320"/>
              </a:lnSpc>
              <a:defRPr sz="1350" b="0" i="0" cap="none" baseline="0">
                <a:solidFill>
                  <a:schemeClr val="bg2"/>
                </a:solidFill>
                <a:latin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186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28096" y="1011248"/>
            <a:ext cx="801249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728097" y="2154248"/>
            <a:ext cx="8012490" cy="482731"/>
          </a:xfrm>
          <a:prstGeom prst="rect">
            <a:avLst/>
          </a:prstGeom>
        </p:spPr>
        <p:txBody>
          <a:bodyPr>
            <a:noAutofit/>
          </a:bodyPr>
          <a:lstStyle>
            <a:lvl1pPr>
              <a:lnSpc>
                <a:spcPts val="1935"/>
              </a:lnSpc>
              <a:defRPr baseline="0"/>
            </a:lvl1pPr>
          </a:lstStyle>
          <a:p>
            <a:pPr lvl="0"/>
            <a:r>
              <a:rPr lang="en-US" dirty="0"/>
              <a:t>Click to edit Master text styles</a:t>
            </a:r>
          </a:p>
        </p:txBody>
      </p:sp>
      <p:sp>
        <p:nvSpPr>
          <p:cNvPr id="7" name="Text Placeholder 15"/>
          <p:cNvSpPr>
            <a:spLocks noGrp="1"/>
          </p:cNvSpPr>
          <p:nvPr>
            <p:ph type="body" sz="quarter" idx="10"/>
          </p:nvPr>
        </p:nvSpPr>
        <p:spPr>
          <a:xfrm>
            <a:off x="727779" y="2617647"/>
            <a:ext cx="8012808" cy="3146425"/>
          </a:xfrm>
          <a:prstGeom prst="rect">
            <a:avLst/>
          </a:prstGeo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28096" y="1011248"/>
            <a:ext cx="8012491" cy="1143000"/>
          </a:xfrm>
          <a:prstGeom prst="rect">
            <a:avLst/>
          </a:prstGeom>
        </p:spPr>
        <p:txBody>
          <a:bodyPr anchor="ctr" anchorCtr="0"/>
          <a:lstStyle>
            <a:lvl1pPr>
              <a:defRPr b="1" i="0"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728097" y="2154248"/>
            <a:ext cx="8012490" cy="482731"/>
          </a:xfrm>
          <a:prstGeom prst="rect">
            <a:avLst/>
          </a:prstGeom>
        </p:spPr>
        <p:txBody>
          <a:bodyPr>
            <a:noAutofit/>
          </a:bodyPr>
          <a:lstStyle>
            <a:lvl1pPr>
              <a:lnSpc>
                <a:spcPts val="1935"/>
              </a:lnSpc>
              <a:defRPr cap="none" baseline="0"/>
            </a:lvl1pPr>
          </a:lstStyle>
          <a:p>
            <a:pPr lvl="0"/>
            <a:r>
              <a:rPr lang="en-US" dirty="0"/>
              <a:t>Click to edit Master text styles</a:t>
            </a:r>
          </a:p>
        </p:txBody>
      </p:sp>
      <p:sp>
        <p:nvSpPr>
          <p:cNvPr id="7" name="Text Placeholder 15"/>
          <p:cNvSpPr>
            <a:spLocks noGrp="1"/>
          </p:cNvSpPr>
          <p:nvPr>
            <p:ph type="body" sz="quarter" idx="10"/>
          </p:nvPr>
        </p:nvSpPr>
        <p:spPr>
          <a:xfrm>
            <a:off x="727779" y="2617647"/>
            <a:ext cx="8012808" cy="3146425"/>
          </a:xfrm>
          <a:prstGeom prst="rect">
            <a:avLst/>
          </a:prstGeom>
        </p:spPr>
        <p:txBody>
          <a:bodyPr anchor="t" anchorCtr="0">
            <a:noAutofit/>
          </a:bodyPr>
          <a:lstStyle>
            <a:lvl1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629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7718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9F4AA0-BDDC-4C7C-95D2-C447EC47808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303369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F4AA0-BDDC-4C7C-95D2-C447EC47808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1917238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F4AA0-BDDC-4C7C-95D2-C447EC47808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137470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938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9F4AA0-BDDC-4C7C-95D2-C447EC478089}"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4202325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9F4AA0-BDDC-4C7C-95D2-C447EC478089}" type="datetimeFigureOut">
              <a:rPr lang="en-US" smtClean="0"/>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112671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9F4AA0-BDDC-4C7C-95D2-C447EC478089}" type="datetimeFigureOut">
              <a:rPr lang="en-US" smtClean="0"/>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3013224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F4AA0-BDDC-4C7C-95D2-C447EC478089}" type="datetimeFigureOut">
              <a:rPr lang="en-US" smtClean="0"/>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2182480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F4AA0-BDDC-4C7C-95D2-C447EC478089}"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1859082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F4AA0-BDDC-4C7C-95D2-C447EC478089}" type="datetimeFigureOut">
              <a:rPr lang="en-US" smtClean="0"/>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1594146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F4AA0-BDDC-4C7C-95D2-C447EC47808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473238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F4AA0-BDDC-4C7C-95D2-C447EC478089}" type="datetimeFigureOut">
              <a:rPr lang="en-US" smtClean="0"/>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A0EF5-4D0A-41A3-9527-0836FFF1B7D7}" type="slidenum">
              <a:rPr lang="en-US" smtClean="0"/>
              <a:t>‹#›</a:t>
            </a:fld>
            <a:endParaRPr lang="en-US"/>
          </a:p>
        </p:txBody>
      </p:sp>
    </p:spTree>
    <p:extLst>
      <p:ext uri="{BB962C8B-B14F-4D97-AF65-F5344CB8AC3E}">
        <p14:creationId xmlns:p14="http://schemas.microsoft.com/office/powerpoint/2010/main" val="1325911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S-Blue Backgrou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type="body" sz="quarter" idx="12" hasCustomPrompt="1"/>
          </p:nvPr>
        </p:nvSpPr>
        <p:spPr>
          <a:xfrm>
            <a:off x="533400" y="2057400"/>
            <a:ext cx="7543800" cy="4191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baseline="0">
                <a:solidFill>
                  <a:schemeClr val="bg1"/>
                </a:solidFill>
                <a:latin typeface="Verdana" pitchFamily="34" charset="0"/>
              </a:defRPr>
            </a:lvl1pPr>
          </a:lstStyle>
          <a:p>
            <a:pPr lvl="0"/>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lvl="0"/>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lvl="0"/>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lvl="0"/>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lvl="0"/>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a:t>
            </a:r>
            <a:r>
              <a:rPr lang="en-US" dirty="0" smtClean="0"/>
              <a:t> </a:t>
            </a:r>
            <a:r>
              <a:rPr lang="en-US" dirty="0" err="1" smtClean="0"/>
              <a:t>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lvl="0"/>
            <a:endParaRPr lang="en-US" dirty="0"/>
          </a:p>
        </p:txBody>
      </p:sp>
      <p:sp>
        <p:nvSpPr>
          <p:cNvPr id="7" name="Text Placeholder 4"/>
          <p:cNvSpPr>
            <a:spLocks noGrp="1"/>
          </p:cNvSpPr>
          <p:nvPr>
            <p:ph type="body" sz="quarter" idx="13" hasCustomPrompt="1"/>
          </p:nvPr>
        </p:nvSpPr>
        <p:spPr>
          <a:xfrm>
            <a:off x="533400" y="1371600"/>
            <a:ext cx="7620000" cy="533400"/>
          </a:xfrm>
          <a:prstGeom prst="rect">
            <a:avLst/>
          </a:prstGeom>
        </p:spPr>
        <p:txBody>
          <a:bodyPr/>
          <a:lstStyle>
            <a:lvl1pPr marL="0" indent="0">
              <a:buNone/>
              <a:defRPr sz="2400" baseline="0">
                <a:solidFill>
                  <a:schemeClr val="bg1"/>
                </a:solidFill>
                <a:latin typeface="Verdana" pitchFamily="34" charset="0"/>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smtClean="0"/>
          </a:p>
        </p:txBody>
      </p:sp>
    </p:spTree>
    <p:extLst>
      <p:ext uri="{BB962C8B-B14F-4D97-AF65-F5344CB8AC3E}">
        <p14:creationId xmlns:p14="http://schemas.microsoft.com/office/powerpoint/2010/main" val="2729939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548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28096" y="1011248"/>
            <a:ext cx="8012491" cy="1143000"/>
          </a:xfrm>
          <a:prstGeom prst="rect">
            <a:avLst/>
          </a:prstGeom>
        </p:spPr>
        <p:txBody>
          <a:bodyPr anchor="ctr" anchorCtr="0"/>
          <a:lstStyle>
            <a:lvl1pPr>
              <a:defRPr baseline="0"/>
            </a:lvl1pPr>
          </a:lstStyle>
          <a:p>
            <a:r>
              <a:rPr lang="en-US" dirty="0"/>
              <a:t>Click to edit Master title style</a:t>
            </a:r>
          </a:p>
        </p:txBody>
      </p:sp>
      <p:sp>
        <p:nvSpPr>
          <p:cNvPr id="6" name="Content Placeholder 2"/>
          <p:cNvSpPr>
            <a:spLocks noGrp="1"/>
          </p:cNvSpPr>
          <p:nvPr>
            <p:ph idx="1"/>
          </p:nvPr>
        </p:nvSpPr>
        <p:spPr>
          <a:xfrm>
            <a:off x="728097" y="2154248"/>
            <a:ext cx="8012490" cy="482731"/>
          </a:xfrm>
          <a:prstGeom prst="rect">
            <a:avLst/>
          </a:prstGeom>
        </p:spPr>
        <p:txBody>
          <a:bodyPr>
            <a:noAutofit/>
          </a:bodyPr>
          <a:lstStyle>
            <a:lvl1pPr>
              <a:lnSpc>
                <a:spcPts val="1935"/>
              </a:lnSpc>
              <a:defRPr b="1" i="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5"/>
          <p:cNvSpPr>
            <a:spLocks noGrp="1"/>
          </p:cNvSpPr>
          <p:nvPr>
            <p:ph type="body" sz="quarter" idx="10"/>
          </p:nvPr>
        </p:nvSpPr>
        <p:spPr>
          <a:xfrm>
            <a:off x="727779" y="2617647"/>
            <a:ext cx="8012808" cy="3146425"/>
          </a:xfrm>
          <a:prstGeom prst="rect">
            <a:avLst/>
          </a:prstGeom>
        </p:spPr>
        <p:txBody>
          <a:bodyPr anchor="t" anchorCtr="0">
            <a:noAutofit/>
          </a:bodyPr>
          <a:lstStyle>
            <a:lvl1pPr>
              <a:lnSpc>
                <a:spcPts val="1320"/>
              </a:lnSpc>
              <a:defRPr sz="1350" b="0" i="0" cap="none">
                <a:solidFill>
                  <a:schemeClr val="bg2"/>
                </a:solidFill>
                <a:latin typeface="Arial" panose="020B0604020202020204" pitchFamily="34" charset="0"/>
                <a:cs typeface="Arial" panose="020B0604020202020204" pitchFamily="34" charset="0"/>
              </a:defRPr>
            </a:lvl1pPr>
            <a:lvl2pPr>
              <a:lnSpc>
                <a:spcPts val="1320"/>
              </a:lnSpc>
              <a:defRPr sz="1350" b="0" i="0" cap="none">
                <a:solidFill>
                  <a:schemeClr val="bg2"/>
                </a:solidFill>
                <a:latin typeface="Arial" panose="020B0604020202020204" pitchFamily="34" charset="0"/>
                <a:cs typeface="Arial" panose="020B0604020202020204" pitchFamily="34" charset="0"/>
              </a:defRPr>
            </a:lvl2pPr>
            <a:lvl3pPr>
              <a:lnSpc>
                <a:spcPts val="1320"/>
              </a:lnSpc>
              <a:defRPr sz="1350" b="0" i="0" cap="none">
                <a:solidFill>
                  <a:schemeClr val="bg2"/>
                </a:solidFill>
                <a:latin typeface="Arial" panose="020B0604020202020204" pitchFamily="34" charset="0"/>
                <a:cs typeface="Arial" panose="020B0604020202020204" pitchFamily="34" charset="0"/>
              </a:defRPr>
            </a:lvl3pPr>
            <a:lvl4pPr>
              <a:lnSpc>
                <a:spcPts val="1320"/>
              </a:lnSpc>
              <a:defRPr sz="1350" b="0" i="0" cap="none">
                <a:solidFill>
                  <a:schemeClr val="bg2"/>
                </a:solidFill>
                <a:latin typeface="Arial" panose="020B0604020202020204" pitchFamily="34" charset="0"/>
                <a:cs typeface="Arial" panose="020B0604020202020204" pitchFamily="34" charset="0"/>
              </a:defRPr>
            </a:lvl4pPr>
            <a:lvl5pPr>
              <a:lnSpc>
                <a:spcPts val="1320"/>
              </a:lnSpc>
              <a:defRPr sz="1350" b="0" i="0" cap="none">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0" y="3429000"/>
            <a:ext cx="3733800" cy="1143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4222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728096" y="1011248"/>
            <a:ext cx="8012491" cy="1143000"/>
          </a:xfrm>
          <a:prstGeom prst="rect">
            <a:avLst/>
          </a:prstGeom>
        </p:spPr>
        <p:txBody>
          <a:bodyPr anchor="ctr" anchorCtr="0"/>
          <a:lstStyle>
            <a:lvl1pPr>
              <a:defRPr b="1" i="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728097" y="2154248"/>
            <a:ext cx="8012490" cy="482731"/>
          </a:xfrm>
          <a:prstGeom prst="rect">
            <a:avLst/>
          </a:prstGeom>
        </p:spPr>
        <p:txBody>
          <a:bodyPr>
            <a:noAutofit/>
          </a:bodyPr>
          <a:lstStyle>
            <a:lvl1pPr>
              <a:lnSpc>
                <a:spcPts val="1935"/>
              </a:lnSpc>
              <a:defRPr/>
            </a:lvl1pPr>
          </a:lstStyle>
          <a:p>
            <a:pPr lvl="0"/>
            <a:r>
              <a:rPr lang="en-US" dirty="0"/>
              <a:t>Click to edit Master text styles</a:t>
            </a:r>
          </a:p>
        </p:txBody>
      </p:sp>
      <p:sp>
        <p:nvSpPr>
          <p:cNvPr id="7" name="Text Placeholder 15"/>
          <p:cNvSpPr>
            <a:spLocks noGrp="1"/>
          </p:cNvSpPr>
          <p:nvPr>
            <p:ph type="body" sz="quarter" idx="10"/>
          </p:nvPr>
        </p:nvSpPr>
        <p:spPr>
          <a:xfrm>
            <a:off x="727779" y="2617647"/>
            <a:ext cx="8012808" cy="3146425"/>
          </a:xfrm>
          <a:prstGeom prst="rect">
            <a:avLst/>
          </a:prstGeom>
        </p:spPr>
        <p:txBody>
          <a:bodyPr anchor="t" anchorCtr="0">
            <a:noAutofit/>
          </a:bodyPr>
          <a:lstStyle>
            <a:lvl1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1pPr>
            <a:lvl2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2pPr>
            <a:lvl3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3pPr>
            <a:lvl4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4pPr>
            <a:lvl5pPr>
              <a:lnSpc>
                <a:spcPts val="1320"/>
              </a:lnSpc>
              <a:defRPr sz="1350" b="0" i="0" cap="none">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173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cap="none" baseline="0" dirty="0"/>
          </a:p>
        </p:txBody>
      </p:sp>
      <p:sp>
        <p:nvSpPr>
          <p:cNvPr id="8" name="Text Placeholder 2"/>
          <p:cNvSpPr>
            <a:spLocks noGrp="1"/>
          </p:cNvSpPr>
          <p:nvPr>
            <p:ph type="body" idx="1"/>
          </p:nvPr>
        </p:nvSpPr>
        <p:spPr>
          <a:xfrm>
            <a:off x="713106" y="2124270"/>
            <a:ext cx="8025636"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713106" y="981268"/>
            <a:ext cx="8025636" cy="1143000"/>
          </a:xfrm>
          <a:prstGeom prst="rect">
            <a:avLst/>
          </a:prstGeom>
        </p:spPr>
        <p:txBody>
          <a:bodyPr vert="horz" lIns="91440" tIns="45720" rIns="91440" bIns="45720" rtlCol="0" anchor="ctr">
            <a:noAutofit/>
          </a:bodyPr>
          <a:lstStyle/>
          <a:p>
            <a:r>
              <a:rPr lang="en-US" dirty="0"/>
              <a:t>Click to edit Master title style</a:t>
            </a:r>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7393" y="5859371"/>
            <a:ext cx="1592272" cy="570695"/>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4048" y="0"/>
            <a:ext cx="4165600" cy="6858000"/>
          </a:xfrm>
          <a:prstGeom prst="rect">
            <a:avLst/>
          </a:prstGeom>
        </p:spPr>
      </p:pic>
      <p:sp>
        <p:nvSpPr>
          <p:cNvPr id="12" name="Rectangle 11"/>
          <p:cNvSpPr/>
          <p:nvPr userDrawn="1"/>
        </p:nvSpPr>
        <p:spPr>
          <a:xfrm rot="5400000">
            <a:off x="-3236976" y="3236976"/>
            <a:ext cx="6858000" cy="384048"/>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992114"/>
      </p:ext>
    </p:extLst>
  </p:cSld>
  <p:clrMap bg1="lt1" tx1="dk1" bg2="lt2" tx2="dk2" accent1="accent1" accent2="accent2" accent3="accent3" accent4="accent4" accent5="accent5" accent6="accent6" hlink="hlink" folHlink="folHlink"/>
  <p:sldLayoutIdLst>
    <p:sldLayoutId id="2147483756" r:id="rId1"/>
    <p:sldLayoutId id="2147483788" r:id="rId2"/>
    <p:sldLayoutId id="2147483794" r:id="rId3"/>
  </p:sldLayoutIdLst>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8" name="Text Placeholder 2"/>
          <p:cNvSpPr>
            <a:spLocks noGrp="1"/>
          </p:cNvSpPr>
          <p:nvPr>
            <p:ph type="body" idx="1"/>
          </p:nvPr>
        </p:nvSpPr>
        <p:spPr>
          <a:xfrm>
            <a:off x="713106" y="2124270"/>
            <a:ext cx="8025636"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713106" y="981268"/>
            <a:ext cx="8025636" cy="1143000"/>
          </a:xfrm>
          <a:prstGeom prst="rect">
            <a:avLst/>
          </a:prstGeom>
        </p:spPr>
        <p:txBody>
          <a:bodyPr vert="horz" lIns="91440" tIns="45720" rIns="91440" bIns="45720" rtlCol="0" anchor="ctr">
            <a:noAutofit/>
          </a:bodyPr>
          <a:lstStyle/>
          <a:p>
            <a:r>
              <a:rPr lang="en-US" dirty="0"/>
              <a:t>Click to edit Master title style</a:t>
            </a:r>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7393" y="5859371"/>
            <a:ext cx="1592272" cy="570695"/>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6394" y="-128337"/>
            <a:ext cx="4165600" cy="6858000"/>
          </a:xfrm>
          <a:prstGeom prst="rect">
            <a:avLst/>
          </a:prstGeom>
        </p:spPr>
      </p:pic>
      <p:sp>
        <p:nvSpPr>
          <p:cNvPr id="12" name="Rectangle 11"/>
          <p:cNvSpPr/>
          <p:nvPr userDrawn="1"/>
        </p:nvSpPr>
        <p:spPr>
          <a:xfrm rot="5400000">
            <a:off x="-3236976" y="3236976"/>
            <a:ext cx="6858000" cy="384048"/>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70219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800" r:id="rId3"/>
  </p:sldLayoutIdLst>
  <p:txStyles>
    <p:titleStyle>
      <a:lvl1pPr algn="l" defTabSz="342900" rtl="0" eaLnBrk="1" latinLnBrk="0" hangingPunct="1">
        <a:lnSpc>
          <a:spcPts val="3000"/>
        </a:lnSpc>
        <a:spcBef>
          <a:spcPct val="0"/>
        </a:spcBef>
        <a:buNone/>
        <a:defRPr sz="3000" b="1" i="0" kern="1200" cap="none"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chemeClr val="bg2"/>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50853" y="5860612"/>
            <a:ext cx="1585351" cy="568214"/>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4048" y="0"/>
            <a:ext cx="4165600" cy="6858000"/>
          </a:xfrm>
          <a:prstGeom prst="rect">
            <a:avLst/>
          </a:prstGeom>
        </p:spPr>
      </p:pic>
      <p:sp>
        <p:nvSpPr>
          <p:cNvPr id="12" name="Rectangle 11"/>
          <p:cNvSpPr/>
          <p:nvPr userDrawn="1"/>
        </p:nvSpPr>
        <p:spPr>
          <a:xfrm rot="5400000">
            <a:off x="-3236976" y="3236976"/>
            <a:ext cx="6858000" cy="384048"/>
          </a:xfrm>
          <a:prstGeom prst="rect">
            <a:avLst/>
          </a:prstGeom>
          <a:solidFill>
            <a:srgbClr val="232D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p:nvPr>
        </p:nvSpPr>
        <p:spPr>
          <a:xfrm>
            <a:off x="713106" y="2124270"/>
            <a:ext cx="8025636"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713106" y="981268"/>
            <a:ext cx="8025636" cy="11430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95250953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92" r:id="rId3"/>
    <p:sldLayoutId id="2147483798" r:id="rId4"/>
  </p:sldLayoutIdLst>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50853" y="5860612"/>
            <a:ext cx="1585351" cy="568214"/>
          </a:xfrm>
          <a:prstGeom prst="rect">
            <a:avLst/>
          </a:prstGeom>
        </p:spPr>
      </p:pic>
      <p:sp>
        <p:nvSpPr>
          <p:cNvPr id="8" name="Text Placeholder 2"/>
          <p:cNvSpPr>
            <a:spLocks noGrp="1"/>
          </p:cNvSpPr>
          <p:nvPr>
            <p:ph type="body" idx="1"/>
          </p:nvPr>
        </p:nvSpPr>
        <p:spPr>
          <a:xfrm>
            <a:off x="713106" y="2124270"/>
            <a:ext cx="8025636"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713106" y="981268"/>
            <a:ext cx="8025636" cy="11430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126794601"/>
      </p:ext>
    </p:extLst>
  </p:cSld>
  <p:clrMap bg1="lt1" tx1="dk1" bg2="lt2" tx2="dk2" accent1="accent1" accent2="accent2" accent3="accent3" accent4="accent4" accent5="accent5" accent6="accent6" hlink="hlink" folHlink="folHlink"/>
  <p:sldLayoutIdLst>
    <p:sldLayoutId id="2147483790" r:id="rId1"/>
    <p:sldLayoutId id="2147483791" r:id="rId2"/>
  </p:sldLayoutIdLst>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50853" y="5860612"/>
            <a:ext cx="1585351" cy="568214"/>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4048" y="0"/>
            <a:ext cx="4165600" cy="6858000"/>
          </a:xfrm>
          <a:prstGeom prst="rect">
            <a:avLst/>
          </a:prstGeom>
        </p:spPr>
      </p:pic>
      <p:sp>
        <p:nvSpPr>
          <p:cNvPr id="12" name="Rectangle 11"/>
          <p:cNvSpPr/>
          <p:nvPr userDrawn="1"/>
        </p:nvSpPr>
        <p:spPr>
          <a:xfrm rot="5400000">
            <a:off x="-3236976" y="3236976"/>
            <a:ext cx="6858000" cy="384048"/>
          </a:xfrm>
          <a:prstGeom prst="rect">
            <a:avLst/>
          </a:prstGeom>
          <a:solidFill>
            <a:srgbClr val="E57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p:nvPr>
        </p:nvSpPr>
        <p:spPr>
          <a:xfrm>
            <a:off x="713106" y="2124270"/>
            <a:ext cx="8025636" cy="482731"/>
          </a:xfrm>
          <a:prstGeom prst="rect">
            <a:avLst/>
          </a:prstGeom>
        </p:spPr>
        <p:txBody>
          <a:bodyPr vert="horz" lIns="91440" tIns="45720" rIns="91440" bIns="45720" rtlCol="0" anchor="ctr" anchorCtr="0">
            <a:normAutofit/>
          </a:bodyPr>
          <a:lstStyle/>
          <a:p>
            <a:pPr lvl="0"/>
            <a:r>
              <a:rPr lang="en-US" dirty="0"/>
              <a:t>Click to edit Master text styles</a:t>
            </a:r>
          </a:p>
        </p:txBody>
      </p:sp>
      <p:sp>
        <p:nvSpPr>
          <p:cNvPr id="11" name="Title Placeholder 1"/>
          <p:cNvSpPr>
            <a:spLocks noGrp="1"/>
          </p:cNvSpPr>
          <p:nvPr>
            <p:ph type="title"/>
          </p:nvPr>
        </p:nvSpPr>
        <p:spPr>
          <a:xfrm>
            <a:off x="713106" y="981268"/>
            <a:ext cx="8025636" cy="11430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94272772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93" r:id="rId3"/>
    <p:sldLayoutId id="2147483797" r:id="rId4"/>
  </p:sldLayoutIdLst>
  <p:txStyles>
    <p:titleStyle>
      <a:lvl1pPr algn="l" defTabSz="342900" rtl="0" eaLnBrk="1" latinLnBrk="0" hangingPunct="1">
        <a:lnSpc>
          <a:spcPts val="3000"/>
        </a:lnSpc>
        <a:spcBef>
          <a:spcPct val="0"/>
        </a:spcBef>
        <a:buNone/>
        <a:defRPr sz="3000" b="1" i="0" kern="1200" cap="none" baseline="0">
          <a:solidFill>
            <a:srgbClr val="E57200"/>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Tx/>
        <a:buNone/>
        <a:defRPr sz="1800" b="1" i="0" kern="1200" cap="none" baseline="0">
          <a:solidFill>
            <a:srgbClr val="E57200"/>
          </a:solidFill>
          <a:latin typeface="Arial" panose="020B0604020202020204" pitchFamily="34" charset="0"/>
          <a:ea typeface="+mn-ea"/>
          <a:cs typeface="Arial" panose="020B0604020202020204" pitchFamily="34" charset="0"/>
        </a:defRPr>
      </a:lvl1pPr>
      <a:lvl2pPr marL="0" indent="0" algn="l" defTabSz="342900" rtl="0" eaLnBrk="1" latinLnBrk="0" hangingPunct="1">
        <a:spcBef>
          <a:spcPct val="20000"/>
        </a:spcBef>
        <a:buFontTx/>
        <a:buNone/>
        <a:defRPr sz="1500" kern="1200">
          <a:solidFill>
            <a:schemeClr val="bg1"/>
          </a:solidFill>
          <a:latin typeface="ITC Franklin Gothic Book"/>
          <a:ea typeface="+mn-ea"/>
          <a:cs typeface="+mn-cs"/>
        </a:defRPr>
      </a:lvl2pPr>
      <a:lvl3pPr marL="8572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ITC Franklin Gothic Book"/>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F4AA0-BDDC-4C7C-95D2-C447EC478089}" type="datetimeFigureOut">
              <a:rPr lang="en-US" smtClean="0"/>
              <a:t>6/10/2021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A0EF5-4D0A-41A3-9527-0836FFF1B7D7}" type="slidenum">
              <a:rPr lang="en-US" smtClean="0"/>
              <a:t>‹#›</a:t>
            </a:fld>
            <a:endParaRPr lang="en-US"/>
          </a:p>
        </p:txBody>
      </p:sp>
    </p:spTree>
    <p:extLst>
      <p:ext uri="{BB962C8B-B14F-4D97-AF65-F5344CB8AC3E}">
        <p14:creationId xmlns:p14="http://schemas.microsoft.com/office/powerpoint/2010/main" val="30527163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8.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0800000" flipV="1">
            <a:off x="1782928" y="1020718"/>
            <a:ext cx="6086455" cy="3703001"/>
          </a:xfrm>
          <a:prstGeom prst="rect">
            <a:avLst/>
          </a:prstGeom>
          <a:noFill/>
        </p:spPr>
        <p:txBody>
          <a:bodyPr wrap="square" lIns="91440" tIns="45720" rIns="91440" bIns="45720">
            <a:spAutoFit/>
          </a:bodyPr>
          <a:lstStyle/>
          <a:p>
            <a:pPr algn="ctr">
              <a:lnSpc>
                <a:spcPct val="150000"/>
              </a:lnSpc>
            </a:pP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Welcome to </a:t>
            </a:r>
          </a:p>
          <a:p>
            <a:pPr algn="ctr">
              <a:lnSpc>
                <a:spcPct val="150000"/>
              </a:lnSpc>
            </a:pP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Volunteer Services </a:t>
            </a:r>
          </a:p>
          <a:p>
            <a:pPr algn="ctr">
              <a:lnSpc>
                <a:spcPct val="150000"/>
              </a:lnSpc>
            </a:pP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UVA Health</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5387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975" y="70665"/>
            <a:ext cx="7772449"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Outpatient Surgery Center</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772975" y="3140676"/>
            <a:ext cx="6893810"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Surgica</a:t>
            </a:r>
            <a:r>
              <a:rPr lang="en-US" sz="5400" dirty="0" smtClean="0">
                <a:ln w="0"/>
                <a:solidFill>
                  <a:schemeClr val="accent1"/>
                </a:solidFill>
                <a:effectLst>
                  <a:outerShdw blurRad="38100" dist="25400" dir="5400000" algn="ctr" rotWithShape="0">
                    <a:srgbClr val="6E747A">
                      <a:alpha val="43000"/>
                    </a:srgbClr>
                  </a:outerShdw>
                </a:effectLst>
              </a:rPr>
              <a:t>l </a:t>
            </a:r>
            <a:r>
              <a:rPr lang="en-US" sz="5400" dirty="0">
                <a:ln w="0"/>
                <a:solidFill>
                  <a:schemeClr val="accent1"/>
                </a:solidFill>
                <a:effectLst>
                  <a:outerShdw blurRad="38100" dist="25400" dir="5400000" algn="ctr" rotWithShape="0">
                    <a:srgbClr val="6E747A">
                      <a:alpha val="43000"/>
                    </a:srgbClr>
                  </a:outerShdw>
                </a:effectLst>
              </a:rPr>
              <a:t>F</a:t>
            </a:r>
            <a:r>
              <a:rPr lang="en-US" sz="5400" dirty="0" smtClean="0">
                <a:ln w="0"/>
                <a:solidFill>
                  <a:schemeClr val="accent1"/>
                </a:solidFill>
                <a:effectLst>
                  <a:outerShdw blurRad="38100" dist="25400" dir="5400000" algn="ctr" rotWithShape="0">
                    <a:srgbClr val="6E747A">
                      <a:alpha val="43000"/>
                    </a:srgbClr>
                  </a:outerShdw>
                </a:effectLst>
              </a:rPr>
              <a:t>amily Lounge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1225906" y="3995678"/>
            <a:ext cx="6711519" cy="2862322"/>
          </a:xfrm>
          <a:prstGeom prst="rect">
            <a:avLst/>
          </a:prstGeom>
          <a:noFill/>
        </p:spPr>
        <p:txBody>
          <a:bodyPr wrap="square" rtlCol="0">
            <a:spAutoFit/>
          </a:bodyPr>
          <a:lstStyle/>
          <a:p>
            <a:r>
              <a:rPr lang="en-US" dirty="0" smtClean="0"/>
              <a:t>Volunteers escort patients and their loved one from the waiting area on the 2</a:t>
            </a:r>
            <a:r>
              <a:rPr lang="en-US" baseline="30000" dirty="0" smtClean="0"/>
              <a:t>nd</a:t>
            </a:r>
            <a:r>
              <a:rPr lang="en-US" dirty="0" smtClean="0"/>
              <a:t> floor in the main hospital to their assigned room in the surgery suite. They stay with the patient providing instruction on next steps before leaving to let the nurse know they are ready. Between escorts they can assist the staff with making up beds or bed bundles. </a:t>
            </a:r>
            <a:r>
              <a:rPr lang="en-US" dirty="0"/>
              <a:t>They round on folks in the waiting areas providing concierge and customer service work</a:t>
            </a:r>
            <a:r>
              <a:rPr lang="en-US" dirty="0" smtClean="0"/>
              <a:t>.</a:t>
            </a:r>
            <a:endParaRPr lang="en-US" dirty="0"/>
          </a:p>
          <a:p>
            <a:r>
              <a:rPr lang="en-US" dirty="0" err="1"/>
              <a:t>Shifs</a:t>
            </a:r>
            <a:r>
              <a:rPr lang="en-US" dirty="0"/>
              <a:t>: M-F between </a:t>
            </a:r>
            <a:r>
              <a:rPr lang="en-US" dirty="0" smtClean="0"/>
              <a:t>5am </a:t>
            </a:r>
            <a:r>
              <a:rPr lang="en-US" dirty="0"/>
              <a:t>and </a:t>
            </a:r>
            <a:r>
              <a:rPr lang="en-US" dirty="0" smtClean="0"/>
              <a:t>5pm</a:t>
            </a:r>
            <a:endParaRPr lang="en-US" dirty="0"/>
          </a:p>
          <a:p>
            <a:r>
              <a:rPr lang="en-US" dirty="0"/>
              <a:t>Contact </a:t>
            </a:r>
            <a:r>
              <a:rPr lang="en-US" dirty="0" err="1"/>
              <a:t>LaDelle</a:t>
            </a:r>
            <a:r>
              <a:rPr lang="en-US" dirty="0"/>
              <a:t> Gay</a:t>
            </a:r>
          </a:p>
          <a:p>
            <a:endParaRPr lang="en-US" dirty="0"/>
          </a:p>
        </p:txBody>
      </p:sp>
      <p:sp>
        <p:nvSpPr>
          <p:cNvPr id="6" name="TextBox 5"/>
          <p:cNvSpPr txBox="1"/>
          <p:nvPr/>
        </p:nvSpPr>
        <p:spPr>
          <a:xfrm>
            <a:off x="1225907" y="859693"/>
            <a:ext cx="6711519" cy="2308324"/>
          </a:xfrm>
          <a:prstGeom prst="rect">
            <a:avLst/>
          </a:prstGeom>
          <a:noFill/>
        </p:spPr>
        <p:txBody>
          <a:bodyPr wrap="square" rtlCol="0">
            <a:spAutoFit/>
          </a:bodyPr>
          <a:lstStyle/>
          <a:p>
            <a:r>
              <a:rPr lang="en-US" dirty="0" smtClean="0"/>
              <a:t>Volunteers escort patients and their loved one from the waiting area on the 2</a:t>
            </a:r>
            <a:r>
              <a:rPr lang="en-US" baseline="30000" dirty="0" smtClean="0"/>
              <a:t>nd</a:t>
            </a:r>
            <a:r>
              <a:rPr lang="en-US" dirty="0" smtClean="0"/>
              <a:t> floor in the Battle Building to their assigned room in the basement surgery suite. They bring family members back up to the waiting are and escort folks to their loved one in the recovery rooms. They round on folks in the waiting areas providing concierge and customer service work. Additional tasks administrative help.</a:t>
            </a:r>
          </a:p>
          <a:p>
            <a:r>
              <a:rPr lang="en-US" dirty="0" err="1" smtClean="0"/>
              <a:t>Shifs</a:t>
            </a:r>
            <a:r>
              <a:rPr lang="en-US" dirty="0" smtClean="0"/>
              <a:t>: M-F between 7am and 6pm</a:t>
            </a:r>
          </a:p>
          <a:p>
            <a:r>
              <a:rPr lang="en-US" dirty="0" smtClean="0"/>
              <a:t>Contact </a:t>
            </a:r>
            <a:r>
              <a:rPr lang="en-US" dirty="0" err="1" smtClean="0"/>
              <a:t>LaDelle</a:t>
            </a:r>
            <a:r>
              <a:rPr lang="en-US" dirty="0" smtClean="0"/>
              <a:t> Gay</a:t>
            </a:r>
            <a:endParaRPr lang="en-US" dirty="0"/>
          </a:p>
        </p:txBody>
      </p:sp>
    </p:spTree>
    <p:extLst>
      <p:ext uri="{BB962C8B-B14F-4D97-AF65-F5344CB8AC3E}">
        <p14:creationId xmlns:p14="http://schemas.microsoft.com/office/powerpoint/2010/main" val="115095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418" y="658702"/>
            <a:ext cx="7530139"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Transitional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are Hospital</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422015" y="2006353"/>
            <a:ext cx="6462944" cy="2862322"/>
          </a:xfrm>
          <a:prstGeom prst="rect">
            <a:avLst/>
          </a:prstGeom>
          <a:noFill/>
        </p:spPr>
        <p:txBody>
          <a:bodyPr wrap="square" rtlCol="0">
            <a:spAutoFit/>
          </a:bodyPr>
          <a:lstStyle/>
          <a:p>
            <a:r>
              <a:rPr lang="en-US" b="1" dirty="0" smtClean="0"/>
              <a:t>Patient Emissary </a:t>
            </a:r>
            <a:r>
              <a:rPr lang="en-US" b="1" dirty="0"/>
              <a:t>v</a:t>
            </a:r>
            <a:r>
              <a:rPr lang="en-US" b="1" dirty="0" smtClean="0"/>
              <a:t>olunteers </a:t>
            </a:r>
            <a:r>
              <a:rPr lang="en-US" dirty="0" smtClean="0"/>
              <a:t>round on patients providing bedside friendly visiting, offering comfort measures and companionship as needed. Additional tasks include helping the PT/OT teams, assisting the HUC’s at the nurses station &amp; restocking.</a:t>
            </a:r>
          </a:p>
          <a:p>
            <a:r>
              <a:rPr lang="en-US" dirty="0" smtClean="0"/>
              <a:t>Shifts: 7 days a week between 8am and 8pm</a:t>
            </a:r>
          </a:p>
          <a:p>
            <a:endParaRPr lang="en-US" dirty="0"/>
          </a:p>
          <a:p>
            <a:r>
              <a:rPr lang="en-US" b="1" dirty="0" smtClean="0"/>
              <a:t>Harmonies for Healing volunteers </a:t>
            </a:r>
            <a:r>
              <a:rPr lang="en-US" dirty="0" smtClean="0"/>
              <a:t>are musicians who are willing to play gentle healing music for our patients and staff from hallway locations where the music can be heard.</a:t>
            </a:r>
          </a:p>
          <a:p>
            <a:endParaRPr lang="en-US" dirty="0"/>
          </a:p>
        </p:txBody>
      </p:sp>
    </p:spTree>
    <p:extLst>
      <p:ext uri="{BB962C8B-B14F-4D97-AF65-F5344CB8AC3E}">
        <p14:creationId xmlns:p14="http://schemas.microsoft.com/office/powerpoint/2010/main" val="345772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517461" y="1274762"/>
            <a:ext cx="394817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2"/>
                </a:solidFill>
                <a:latin typeface="Verdana"/>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000" kern="1200">
                <a:solidFill>
                  <a:schemeClr val="tx2"/>
                </a:solidFill>
                <a:latin typeface="Verdana"/>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2"/>
                </a:solidFill>
                <a:latin typeface="Verdana"/>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2"/>
                </a:solidFill>
                <a:latin typeface="Verdana"/>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2"/>
                </a:solidFill>
                <a:latin typeface="Verdana"/>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defRPr/>
            </a:pPr>
            <a:endParaRPr lang="en-US" altLang="en-US" sz="1100" dirty="0" smtClean="0">
              <a:solidFill>
                <a:schemeClr val="accent1">
                  <a:lumMod val="75000"/>
                </a:schemeClr>
              </a:solidFill>
            </a:endParaRPr>
          </a:p>
          <a:p>
            <a:pPr>
              <a:spcAft>
                <a:spcPts val="600"/>
              </a:spcAft>
              <a:buFont typeface="Wingdings" panose="05000000000000000000" pitchFamily="2" charset="2"/>
              <a:buChar char="§"/>
              <a:defRPr/>
            </a:pPr>
            <a:r>
              <a:rPr lang="en-US" altLang="en-US" sz="2200" dirty="0" smtClean="0">
                <a:solidFill>
                  <a:schemeClr val="accent1">
                    <a:lumMod val="75000"/>
                  </a:schemeClr>
                </a:solidFill>
              </a:rPr>
              <a:t>Founded in 1908 </a:t>
            </a:r>
          </a:p>
          <a:p>
            <a:pPr>
              <a:spcAft>
                <a:spcPts val="600"/>
              </a:spcAft>
              <a:buFont typeface="Wingdings" panose="05000000000000000000" pitchFamily="2" charset="2"/>
              <a:buChar char="§"/>
              <a:defRPr/>
            </a:pPr>
            <a:r>
              <a:rPr lang="en-US" altLang="en-US" sz="2200" dirty="0">
                <a:solidFill>
                  <a:schemeClr val="accent1">
                    <a:lumMod val="75000"/>
                  </a:schemeClr>
                </a:solidFill>
              </a:rPr>
              <a:t>Supports patients and their </a:t>
            </a:r>
            <a:r>
              <a:rPr lang="en-US" altLang="en-US" sz="2200" dirty="0" smtClean="0">
                <a:solidFill>
                  <a:schemeClr val="accent1">
                    <a:lumMod val="75000"/>
                  </a:schemeClr>
                </a:solidFill>
              </a:rPr>
              <a:t>families: </a:t>
            </a:r>
            <a:endParaRPr lang="en-US" altLang="en-US" sz="2200" dirty="0">
              <a:solidFill>
                <a:schemeClr val="accent1">
                  <a:lumMod val="75000"/>
                </a:schemeClr>
              </a:solidFill>
            </a:endParaRPr>
          </a:p>
          <a:p>
            <a:pPr lvl="1">
              <a:spcAft>
                <a:spcPts val="600"/>
              </a:spcAft>
              <a:defRPr/>
            </a:pPr>
            <a:r>
              <a:rPr lang="en-US" altLang="en-US" sz="1800" dirty="0">
                <a:solidFill>
                  <a:schemeClr val="accent1">
                    <a:lumMod val="75000"/>
                  </a:schemeClr>
                </a:solidFill>
              </a:rPr>
              <a:t>b</a:t>
            </a:r>
            <a:r>
              <a:rPr lang="en-US" altLang="en-US" sz="1800" dirty="0" smtClean="0">
                <a:solidFill>
                  <a:schemeClr val="accent1">
                    <a:lumMod val="75000"/>
                  </a:schemeClr>
                </a:solidFill>
              </a:rPr>
              <a:t>y offering aid and comfort </a:t>
            </a:r>
          </a:p>
          <a:p>
            <a:pPr lvl="1">
              <a:spcAft>
                <a:spcPts val="600"/>
              </a:spcAft>
              <a:defRPr/>
            </a:pPr>
            <a:r>
              <a:rPr lang="en-US" altLang="en-US" sz="1800" dirty="0" smtClean="0">
                <a:solidFill>
                  <a:schemeClr val="accent1">
                    <a:lumMod val="75000"/>
                  </a:schemeClr>
                </a:solidFill>
              </a:rPr>
              <a:t>through service </a:t>
            </a:r>
            <a:endParaRPr lang="en-US" altLang="en-US" sz="1800" dirty="0">
              <a:solidFill>
                <a:schemeClr val="accent1">
                  <a:lumMod val="75000"/>
                </a:schemeClr>
              </a:solidFill>
            </a:endParaRPr>
          </a:p>
          <a:p>
            <a:pPr lvl="1">
              <a:spcAft>
                <a:spcPts val="600"/>
              </a:spcAft>
              <a:defRPr/>
            </a:pPr>
            <a:r>
              <a:rPr lang="en-US" altLang="en-US" sz="1800" dirty="0">
                <a:solidFill>
                  <a:schemeClr val="accent1">
                    <a:lumMod val="75000"/>
                  </a:schemeClr>
                </a:solidFill>
              </a:rPr>
              <a:t>b</a:t>
            </a:r>
            <a:r>
              <a:rPr lang="en-US" altLang="en-US" sz="1800" dirty="0" smtClean="0">
                <a:solidFill>
                  <a:schemeClr val="accent1">
                    <a:lumMod val="75000"/>
                  </a:schemeClr>
                </a:solidFill>
              </a:rPr>
              <a:t>y raising money to support programs at UVA HS</a:t>
            </a:r>
          </a:p>
          <a:p>
            <a:pPr marL="0" indent="0">
              <a:spcAft>
                <a:spcPts val="600"/>
              </a:spcAft>
              <a:buFont typeface="Arial" charset="0"/>
              <a:buNone/>
              <a:defRPr/>
            </a:pPr>
            <a:endParaRPr lang="en-US" altLang="en-US" sz="2000" dirty="0" smtClean="0"/>
          </a:p>
          <a:p>
            <a:pPr>
              <a:spcAft>
                <a:spcPts val="600"/>
              </a:spcAft>
              <a:buFont typeface="Wingdings" pitchFamily="2" charset="2"/>
              <a:buNone/>
              <a:defRPr/>
            </a:pPr>
            <a:endParaRPr lang="en-US" altLang="en-US" sz="2600" dirty="0" smtClean="0"/>
          </a:p>
          <a:p>
            <a:pPr>
              <a:spcAft>
                <a:spcPts val="600"/>
              </a:spcAft>
              <a:buFont typeface="Wingdings" pitchFamily="2" charset="2"/>
              <a:buNone/>
              <a:defRPr/>
            </a:pPr>
            <a:endParaRPr lang="en-US" altLang="en-US" dirty="0" smtClean="0"/>
          </a:p>
        </p:txBody>
      </p:sp>
      <p:pic>
        <p:nvPicPr>
          <p:cNvPr id="35843" name="Picture 6" descr="adult volunt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38" y="1600200"/>
            <a:ext cx="43529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1"/>
          <p:cNvSpPr>
            <a:spLocks noChangeArrowheads="1"/>
          </p:cNvSpPr>
          <p:nvPr/>
        </p:nvSpPr>
        <p:spPr bwMode="auto">
          <a:xfrm>
            <a:off x="388938" y="4951413"/>
            <a:ext cx="8153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a:spcBef>
                <a:spcPct val="0"/>
              </a:spcBef>
              <a:buFont typeface="Wingdings" panose="05000000000000000000" pitchFamily="2" charset="2"/>
              <a:buNone/>
            </a:pPr>
            <a:r>
              <a:rPr lang="en-US" altLang="en-US" dirty="0"/>
              <a:t>All </a:t>
            </a:r>
            <a:r>
              <a:rPr lang="en-US" altLang="en-US" dirty="0">
                <a:solidFill>
                  <a:schemeClr val="accent1">
                    <a:lumMod val="75000"/>
                  </a:schemeClr>
                </a:solidFill>
              </a:rPr>
              <a:t>Volunteers are welcome to attend </a:t>
            </a:r>
          </a:p>
          <a:p>
            <a:pPr algn="ctr">
              <a:spcBef>
                <a:spcPct val="0"/>
              </a:spcBef>
              <a:buFont typeface="Wingdings" panose="05000000000000000000" pitchFamily="2" charset="2"/>
              <a:buNone/>
            </a:pPr>
            <a:r>
              <a:rPr lang="en-US" altLang="en-US" dirty="0">
                <a:solidFill>
                  <a:schemeClr val="accent1">
                    <a:lumMod val="75000"/>
                  </a:schemeClr>
                </a:solidFill>
              </a:rPr>
              <a:t>Auxiliary Board Meetings</a:t>
            </a:r>
          </a:p>
        </p:txBody>
      </p:sp>
      <p:sp>
        <p:nvSpPr>
          <p:cNvPr id="35845" name="Title 1"/>
          <p:cNvSpPr>
            <a:spLocks noGrp="1"/>
          </p:cNvSpPr>
          <p:nvPr>
            <p:ph type="title"/>
          </p:nvPr>
        </p:nvSpPr>
        <p:spPr>
          <a:xfrm>
            <a:off x="713106" y="306062"/>
            <a:ext cx="8025636" cy="1143000"/>
          </a:xfrm>
        </p:spPr>
        <p:txBody>
          <a:bodyPr/>
          <a:lstStyle/>
          <a:p>
            <a:r>
              <a:rPr lang="en-US" altLang="en-US" dirty="0" smtClean="0">
                <a:latin typeface="Verdana" panose="020B0604030504040204" pitchFamily="34" charset="0"/>
              </a:rPr>
              <a:t>UVA Hospital Auxiliary</a:t>
            </a:r>
          </a:p>
        </p:txBody>
      </p:sp>
    </p:spTree>
    <p:extLst>
      <p:ext uri="{BB962C8B-B14F-4D97-AF65-F5344CB8AC3E}">
        <p14:creationId xmlns:p14="http://schemas.microsoft.com/office/powerpoint/2010/main" val="391415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4355" y="588475"/>
            <a:ext cx="6925011" cy="5193759"/>
          </a:xfrm>
          <a:prstGeom prst="rect">
            <a:avLst/>
          </a:prstGeom>
        </p:spPr>
      </p:pic>
    </p:spTree>
    <p:extLst>
      <p:ext uri="{BB962C8B-B14F-4D97-AF65-F5344CB8AC3E}">
        <p14:creationId xmlns:p14="http://schemas.microsoft.com/office/powerpoint/2010/main" val="19692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txBox="1">
            <a:spLocks noChangeArrowheads="1"/>
          </p:cNvSpPr>
          <p:nvPr/>
        </p:nvSpPr>
        <p:spPr bwMode="auto">
          <a:xfrm>
            <a:off x="304800" y="1316038"/>
            <a:ext cx="8382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defTabSz="457200">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spcAft>
                <a:spcPts val="600"/>
              </a:spcAft>
              <a:buFont typeface="Arial" panose="020B0604020202020204" pitchFamily="34" charset="0"/>
              <a:buNone/>
            </a:pPr>
            <a:r>
              <a:rPr lang="en-US" altLang="en-US" sz="2200" dirty="0">
                <a:solidFill>
                  <a:schemeClr val="accent1">
                    <a:lumMod val="75000"/>
                  </a:schemeClr>
                </a:solidFill>
              </a:rPr>
              <a:t>Auxiliary Programs supported by fixed contributions: </a:t>
            </a:r>
          </a:p>
          <a:p>
            <a:pPr lvl="1">
              <a:spcAft>
                <a:spcPts val="600"/>
              </a:spcAft>
              <a:buFont typeface="Wingdings" panose="05000000000000000000" pitchFamily="2" charset="2"/>
              <a:buChar char="§"/>
            </a:pPr>
            <a:r>
              <a:rPr lang="en-US" altLang="en-US" sz="1800" dirty="0">
                <a:solidFill>
                  <a:schemeClr val="accent1">
                    <a:lumMod val="75000"/>
                  </a:schemeClr>
                </a:solidFill>
              </a:rPr>
              <a:t>Music for Healing</a:t>
            </a:r>
          </a:p>
          <a:p>
            <a:pPr lvl="1">
              <a:spcAft>
                <a:spcPts val="600"/>
              </a:spcAft>
              <a:buFont typeface="Wingdings" panose="05000000000000000000" pitchFamily="2" charset="2"/>
              <a:buChar char="§"/>
            </a:pPr>
            <a:r>
              <a:rPr lang="en-US" altLang="en-US" sz="1800" dirty="0">
                <a:solidFill>
                  <a:schemeClr val="accent1">
                    <a:lumMod val="75000"/>
                  </a:schemeClr>
                </a:solidFill>
              </a:rPr>
              <a:t>Junior Volunteer Program</a:t>
            </a:r>
          </a:p>
          <a:p>
            <a:pPr lvl="1">
              <a:spcAft>
                <a:spcPts val="600"/>
              </a:spcAft>
              <a:buFont typeface="Wingdings" panose="05000000000000000000" pitchFamily="2" charset="2"/>
              <a:buChar char="§"/>
            </a:pPr>
            <a:r>
              <a:rPr lang="en-US" altLang="en-US" sz="1800" dirty="0">
                <a:solidFill>
                  <a:schemeClr val="accent1">
                    <a:lumMod val="75000"/>
                  </a:schemeClr>
                </a:solidFill>
              </a:rPr>
              <a:t>Madison House Volunteer Program</a:t>
            </a:r>
          </a:p>
          <a:p>
            <a:pPr lvl="1">
              <a:spcAft>
                <a:spcPts val="600"/>
              </a:spcAft>
              <a:buFont typeface="Wingdings" panose="05000000000000000000" pitchFamily="2" charset="2"/>
              <a:buChar char="§"/>
            </a:pPr>
            <a:r>
              <a:rPr lang="en-US" altLang="en-US" sz="1800" dirty="0">
                <a:solidFill>
                  <a:schemeClr val="accent1">
                    <a:lumMod val="75000"/>
                  </a:schemeClr>
                </a:solidFill>
              </a:rPr>
              <a:t>Flourish, a positive image boutique</a:t>
            </a:r>
          </a:p>
          <a:p>
            <a:pPr lvl="1">
              <a:spcAft>
                <a:spcPts val="600"/>
              </a:spcAft>
              <a:buFont typeface="Wingdings" panose="05000000000000000000" pitchFamily="2" charset="2"/>
              <a:buChar char="§"/>
            </a:pPr>
            <a:r>
              <a:rPr lang="en-US" altLang="en-US" sz="1800" dirty="0">
                <a:solidFill>
                  <a:schemeClr val="accent1">
                    <a:lumMod val="75000"/>
                  </a:schemeClr>
                </a:solidFill>
              </a:rPr>
              <a:t>Hospitality House lodging facility </a:t>
            </a:r>
          </a:p>
          <a:p>
            <a:pPr lvl="1">
              <a:spcAft>
                <a:spcPts val="600"/>
              </a:spcAft>
              <a:buFont typeface="Wingdings" panose="05000000000000000000" pitchFamily="2" charset="2"/>
              <a:buChar char="§"/>
            </a:pPr>
            <a:r>
              <a:rPr lang="en-US" altLang="en-US" sz="1800" dirty="0">
                <a:solidFill>
                  <a:schemeClr val="accent1">
                    <a:lumMod val="75000"/>
                  </a:schemeClr>
                </a:solidFill>
              </a:rPr>
              <a:t>Social Work</a:t>
            </a:r>
          </a:p>
          <a:p>
            <a:pPr lvl="1">
              <a:spcAft>
                <a:spcPts val="600"/>
              </a:spcAft>
              <a:buFont typeface="Wingdings" panose="05000000000000000000" pitchFamily="2" charset="2"/>
              <a:buChar char="§"/>
            </a:pPr>
            <a:r>
              <a:rPr lang="en-US" altLang="en-US" sz="1800" dirty="0">
                <a:solidFill>
                  <a:schemeClr val="accent1">
                    <a:lumMod val="75000"/>
                  </a:schemeClr>
                </a:solidFill>
              </a:rPr>
              <a:t>Lights of Love</a:t>
            </a:r>
          </a:p>
          <a:p>
            <a:pPr lvl="1">
              <a:spcAft>
                <a:spcPts val="600"/>
              </a:spcAft>
              <a:buFont typeface="Wingdings" panose="05000000000000000000" pitchFamily="2" charset="2"/>
              <a:buChar char="§"/>
            </a:pPr>
            <a:r>
              <a:rPr lang="en-US" altLang="en-US" sz="1800" dirty="0">
                <a:solidFill>
                  <a:schemeClr val="accent1">
                    <a:lumMod val="75000"/>
                  </a:schemeClr>
                </a:solidFill>
              </a:rPr>
              <a:t>Flowers for Patients</a:t>
            </a:r>
          </a:p>
          <a:p>
            <a:pPr lvl="1">
              <a:spcAft>
                <a:spcPts val="600"/>
              </a:spcAft>
              <a:buFont typeface="Wingdings" panose="05000000000000000000" pitchFamily="2" charset="2"/>
              <a:buChar char="§"/>
            </a:pPr>
            <a:r>
              <a:rPr lang="en-US" altLang="en-US" sz="1800" dirty="0">
                <a:solidFill>
                  <a:schemeClr val="accent1">
                    <a:lumMod val="75000"/>
                  </a:schemeClr>
                </a:solidFill>
              </a:rPr>
              <a:t>Pet Therapy</a:t>
            </a:r>
          </a:p>
          <a:p>
            <a:pPr lvl="1">
              <a:spcAft>
                <a:spcPts val="600"/>
              </a:spcAft>
              <a:buFont typeface="Wingdings" panose="05000000000000000000" pitchFamily="2" charset="2"/>
              <a:buChar char="§"/>
            </a:pPr>
            <a:r>
              <a:rPr lang="en-US" altLang="en-US" sz="1800" dirty="0">
                <a:solidFill>
                  <a:schemeClr val="accent1">
                    <a:lumMod val="75000"/>
                  </a:schemeClr>
                </a:solidFill>
              </a:rPr>
              <a:t>MERCI </a:t>
            </a:r>
            <a:endParaRPr lang="en-US" altLang="en-US" sz="2600" dirty="0">
              <a:solidFill>
                <a:schemeClr val="accent1">
                  <a:lumMod val="75000"/>
                </a:schemeClr>
              </a:solidFill>
            </a:endParaRPr>
          </a:p>
        </p:txBody>
      </p:sp>
      <p:pic>
        <p:nvPicPr>
          <p:cNvPr id="36867" name="Picture 4" descr="Volunteer at U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14800"/>
            <a:ext cx="40703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1"/>
          <p:cNvSpPr>
            <a:spLocks noGrp="1"/>
          </p:cNvSpPr>
          <p:nvPr>
            <p:ph type="title"/>
          </p:nvPr>
        </p:nvSpPr>
        <p:spPr>
          <a:xfrm>
            <a:off x="482982" y="256992"/>
            <a:ext cx="8025636" cy="1143000"/>
          </a:xfrm>
        </p:spPr>
        <p:txBody>
          <a:bodyPr/>
          <a:lstStyle/>
          <a:p>
            <a:r>
              <a:rPr lang="en-US" altLang="en-US" dirty="0" smtClean="0">
                <a:latin typeface="Verdana" panose="020B0604030504040204" pitchFamily="34" charset="0"/>
              </a:rPr>
              <a:t>UVA Hospital Auxiliary</a:t>
            </a:r>
          </a:p>
        </p:txBody>
      </p:sp>
    </p:spTree>
    <p:extLst>
      <p:ext uri="{BB962C8B-B14F-4D97-AF65-F5344CB8AC3E}">
        <p14:creationId xmlns:p14="http://schemas.microsoft.com/office/powerpoint/2010/main" val="433855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276" y="669956"/>
            <a:ext cx="7146201" cy="5359652"/>
          </a:xfrm>
          <a:prstGeom prst="rect">
            <a:avLst/>
          </a:prstGeom>
        </p:spPr>
      </p:pic>
    </p:spTree>
    <p:extLst>
      <p:ext uri="{BB962C8B-B14F-4D97-AF65-F5344CB8AC3E}">
        <p14:creationId xmlns:p14="http://schemas.microsoft.com/office/powerpoint/2010/main" val="136970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8376" y="651850"/>
            <a:ext cx="6856489" cy="5142368"/>
          </a:xfrm>
          <a:prstGeom prst="rect">
            <a:avLst/>
          </a:prstGeom>
        </p:spPr>
      </p:pic>
    </p:spTree>
    <p:extLst>
      <p:ext uri="{BB962C8B-B14F-4D97-AF65-F5344CB8AC3E}">
        <p14:creationId xmlns:p14="http://schemas.microsoft.com/office/powerpoint/2010/main" val="1954907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0492" y="570368"/>
            <a:ext cx="7577750" cy="5683313"/>
          </a:xfrm>
          <a:prstGeom prst="rect">
            <a:avLst/>
          </a:prstGeom>
        </p:spPr>
      </p:pic>
      <p:pic>
        <p:nvPicPr>
          <p:cNvPr id="3" name="Picture 2"/>
          <p:cNvPicPr>
            <a:picLocks noChangeAspect="1"/>
          </p:cNvPicPr>
          <p:nvPr/>
        </p:nvPicPr>
        <p:blipFill>
          <a:blip r:embed="rId3"/>
          <a:stretch>
            <a:fillRect/>
          </a:stretch>
        </p:blipFill>
        <p:spPr>
          <a:xfrm>
            <a:off x="783007" y="588018"/>
            <a:ext cx="7577985" cy="5681964"/>
          </a:xfrm>
          <a:prstGeom prst="rect">
            <a:avLst/>
          </a:prstGeom>
        </p:spPr>
      </p:pic>
    </p:spTree>
    <p:extLst>
      <p:ext uri="{BB962C8B-B14F-4D97-AF65-F5344CB8AC3E}">
        <p14:creationId xmlns:p14="http://schemas.microsoft.com/office/powerpoint/2010/main" val="17898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514600" y="1143000"/>
            <a:ext cx="3975090" cy="2918012"/>
          </a:xfrm>
        </p:spPr>
        <p:txBody>
          <a:bodyPr>
            <a:normAutofit/>
          </a:bodyPr>
          <a:lstStyle/>
          <a:p>
            <a:pPr marL="0" indent="0">
              <a:buNone/>
            </a:pPr>
            <a:r>
              <a:rPr lang="en-US" dirty="0" smtClean="0">
                <a:ea typeface="Verdana" panose="020B0604030504040204" pitchFamily="34" charset="0"/>
                <a:cs typeface="Verdana" panose="020B0604030504040204" pitchFamily="34" charset="0"/>
              </a:rPr>
              <a:t>MERCI is a Volunteer run program ~</a:t>
            </a:r>
          </a:p>
          <a:p>
            <a:pPr marL="0" indent="0">
              <a:buNone/>
            </a:pPr>
            <a:r>
              <a:rPr lang="en-US" dirty="0" smtClean="0">
                <a:ea typeface="Verdana" panose="020B0604030504040204" pitchFamily="34" charset="0"/>
                <a:cs typeface="Verdana" panose="020B0604030504040204" pitchFamily="34" charset="0"/>
              </a:rPr>
              <a:t>receive, sort and pack donations for redistribution</a:t>
            </a:r>
          </a:p>
          <a:p>
            <a:pPr marL="0" indent="0">
              <a:buNone/>
            </a:pPr>
            <a:r>
              <a:rPr lang="en-US" dirty="0" smtClean="0">
                <a:ea typeface="Verdana" panose="020B0604030504040204" pitchFamily="34" charset="0"/>
                <a:cs typeface="Verdana" panose="020B0604030504040204" pitchFamily="34" charset="0"/>
              </a:rPr>
              <a:t>Linda Varin (retired </a:t>
            </a:r>
            <a:r>
              <a:rPr lang="en-US" dirty="0" err="1" smtClean="0">
                <a:ea typeface="Verdana" panose="020B0604030504040204" pitchFamily="34" charset="0"/>
                <a:cs typeface="Verdana" panose="020B0604030504040204" pitchFamily="34" charset="0"/>
              </a:rPr>
              <a:t>UVa</a:t>
            </a:r>
            <a:r>
              <a:rPr lang="en-US" dirty="0" smtClean="0">
                <a:ea typeface="Verdana" panose="020B0604030504040204" pitchFamily="34" charset="0"/>
                <a:cs typeface="Verdana" panose="020B0604030504040204" pitchFamily="34" charset="0"/>
              </a:rPr>
              <a:t> OR nurse) Gail Sullivan (retired </a:t>
            </a:r>
            <a:r>
              <a:rPr lang="en-US" dirty="0" err="1" smtClean="0">
                <a:ea typeface="Verdana" panose="020B0604030504040204" pitchFamily="34" charset="0"/>
                <a:cs typeface="Verdana" panose="020B0604030504040204" pitchFamily="34" charset="0"/>
              </a:rPr>
              <a:t>UVa</a:t>
            </a:r>
            <a:r>
              <a:rPr lang="en-US" dirty="0" smtClean="0">
                <a:ea typeface="Verdana" panose="020B0604030504040204" pitchFamily="34" charset="0"/>
                <a:cs typeface="Verdana" panose="020B0604030504040204" pitchFamily="34" charset="0"/>
              </a:rPr>
              <a:t> research faculty) lead the team: </a:t>
            </a:r>
          </a:p>
          <a:p>
            <a:pPr marL="0" indent="0">
              <a:buNone/>
            </a:pPr>
            <a:endParaRPr lang="en-US" dirty="0" smtClean="0">
              <a:ea typeface="Verdana" panose="020B0604030504040204" pitchFamily="34" charset="0"/>
              <a:cs typeface="Verdana" panose="020B0604030504040204" pitchFamily="34" charset="0"/>
            </a:endParaRPr>
          </a:p>
        </p:txBody>
      </p:sp>
      <p:sp>
        <p:nvSpPr>
          <p:cNvPr id="3" name="Text Placeholder 2"/>
          <p:cNvSpPr>
            <a:spLocks noGrp="1"/>
          </p:cNvSpPr>
          <p:nvPr>
            <p:ph type="body" sz="quarter" idx="13"/>
          </p:nvPr>
        </p:nvSpPr>
        <p:spPr>
          <a:xfrm>
            <a:off x="226624" y="228600"/>
            <a:ext cx="7620000" cy="533400"/>
          </a:xfrm>
        </p:spPr>
        <p:txBody>
          <a:bodyPr>
            <a:normAutofit fontScale="25000" lnSpcReduction="20000"/>
          </a:bodyPr>
          <a:lstStyle/>
          <a:p>
            <a:r>
              <a:rPr lang="en-US" sz="14400" dirty="0" smtClean="0">
                <a:latin typeface="Calibri" panose="020F0502020204030204" pitchFamily="34" charset="0"/>
              </a:rPr>
              <a:t>MERCI </a:t>
            </a:r>
            <a:r>
              <a:rPr lang="en-US" sz="8000" dirty="0" smtClean="0">
                <a:latin typeface="Calibri" panose="020F0502020204030204" pitchFamily="34" charset="0"/>
              </a:rPr>
              <a:t>Medical </a:t>
            </a:r>
            <a:r>
              <a:rPr lang="en-US" sz="8000" dirty="0">
                <a:latin typeface="Calibri" panose="020F0502020204030204" pitchFamily="34" charset="0"/>
              </a:rPr>
              <a:t>Equipment Recovery of Clean Inventory</a:t>
            </a:r>
          </a:p>
          <a:p>
            <a:endParaRPr lang="en-US" sz="800" dirty="0"/>
          </a:p>
        </p:txBody>
      </p:sp>
      <p:pic>
        <p:nvPicPr>
          <p:cNvPr id="5123" name="Picture 3" descr="O:\Patient &amp; Guest Services\VOLUNTEER\PHOTOS\Volunteers In Action\volunteers\12-Volunteers 2014 May 21, 2014 11-33 P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975"/>
          <a:stretch/>
        </p:blipFill>
        <p:spPr bwMode="auto">
          <a:xfrm rot="20782723">
            <a:off x="282406" y="1292965"/>
            <a:ext cx="2153824" cy="19682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Patient &amp; Guest Services\VOLUNTEER\PHOTOS\Volunteers In Action\volunteers\18-Volunteers 2014 May 21, 2014 11-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34203">
            <a:off x="6364426" y="1413397"/>
            <a:ext cx="2282209" cy="171161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O:\Patient &amp; Guest Services\VOLUNTEER\PHOTOS\Volunteers In Action\volunteers\11-Volunteers 2014 May 21, 2014 11-0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48" y="3664215"/>
            <a:ext cx="1927384" cy="257277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O:\Patient &amp; Guest Services\VOLUNTEER\PHOTOS\JV Photos\2014\KellyB and other vols at MERC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059" r="6362"/>
          <a:stretch/>
        </p:blipFill>
        <p:spPr bwMode="auto">
          <a:xfrm>
            <a:off x="2930916" y="4267200"/>
            <a:ext cx="3002893" cy="2339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9991" y="3328311"/>
            <a:ext cx="3244582" cy="3244582"/>
          </a:xfrm>
          <a:prstGeom prst="rect">
            <a:avLst/>
          </a:prstGeom>
        </p:spPr>
      </p:pic>
    </p:spTree>
    <p:extLst>
      <p:ext uri="{BB962C8B-B14F-4D97-AF65-F5344CB8AC3E}">
        <p14:creationId xmlns:p14="http://schemas.microsoft.com/office/powerpoint/2010/main" val="986796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017" y="491588"/>
            <a:ext cx="6665844" cy="4616648"/>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Next Steps:</a:t>
            </a:r>
          </a:p>
          <a:p>
            <a:pPr algn="ctr"/>
            <a:r>
              <a:rPr lang="en-US" sz="4000" b="0" cap="none" spc="0" dirty="0" smtClean="0">
                <a:ln w="0"/>
                <a:solidFill>
                  <a:schemeClr val="accent1"/>
                </a:solidFill>
                <a:effectLst>
                  <a:outerShdw blurRad="38100" dist="25400" dir="5400000" algn="ctr" rotWithShape="0">
                    <a:srgbClr val="6E747A">
                      <a:alpha val="43000"/>
                    </a:srgbClr>
                  </a:outerShdw>
                </a:effectLst>
              </a:rPr>
              <a:t>Contact the Volunteer Coordinator for the role of your choice</a:t>
            </a:r>
          </a:p>
          <a:p>
            <a:pPr algn="ctr"/>
            <a:r>
              <a:rPr lang="en-US" sz="4000" dirty="0" smtClean="0">
                <a:ln w="0"/>
                <a:solidFill>
                  <a:schemeClr val="accent1"/>
                </a:solidFill>
                <a:effectLst>
                  <a:outerShdw blurRad="38100" dist="25400" dir="5400000" algn="ctr" rotWithShape="0">
                    <a:srgbClr val="6E747A">
                      <a:alpha val="43000"/>
                    </a:srgbClr>
                  </a:outerShdw>
                </a:effectLst>
              </a:rPr>
              <a:t>ASAP</a:t>
            </a:r>
          </a:p>
          <a:p>
            <a:pPr algn="ctr"/>
            <a:r>
              <a:rPr lang="en-US" sz="4000" b="0" cap="none" spc="0" dirty="0" smtClean="0">
                <a:ln w="0"/>
                <a:solidFill>
                  <a:schemeClr val="accent1"/>
                </a:solidFill>
                <a:effectLst>
                  <a:outerShdw blurRad="38100" dist="25400" dir="5400000" algn="ctr" rotWithShape="0">
                    <a:srgbClr val="6E747A">
                      <a:alpha val="43000"/>
                    </a:srgbClr>
                  </a:outerShdw>
                </a:effectLst>
              </a:rPr>
              <a:t>In July we will opening these roles to UVA undergrads</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3174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title"/>
          </p:nvPr>
        </p:nvSpPr>
        <p:spPr>
          <a:xfrm>
            <a:off x="713106" y="291477"/>
            <a:ext cx="8025636" cy="775323"/>
          </a:xfrm>
        </p:spPr>
        <p:txBody>
          <a:bodyPr/>
          <a:lstStyle/>
          <a:p>
            <a:r>
              <a:rPr lang="en-US" altLang="en-US" dirty="0" smtClean="0">
                <a:solidFill>
                  <a:srgbClr val="005789"/>
                </a:solidFill>
                <a:latin typeface="Verdana" panose="020B0604030504040204" pitchFamily="34" charset="0"/>
              </a:rPr>
              <a:t>Our Mission </a:t>
            </a:r>
          </a:p>
        </p:txBody>
      </p:sp>
      <p:sp>
        <p:nvSpPr>
          <p:cNvPr id="12292" name="TextBox 21"/>
          <p:cNvSpPr txBox="1">
            <a:spLocks noChangeArrowheads="1"/>
          </p:cNvSpPr>
          <p:nvPr/>
        </p:nvSpPr>
        <p:spPr bwMode="auto">
          <a:xfrm>
            <a:off x="1139825" y="4059238"/>
            <a:ext cx="2649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800" dirty="0">
                <a:solidFill>
                  <a:srgbClr val="3487B9"/>
                </a:solidFill>
              </a:rPr>
              <a:t>care of</a:t>
            </a:r>
          </a:p>
          <a:p>
            <a:pPr algn="ctr" eaLnBrk="1" hangingPunct="1">
              <a:spcBef>
                <a:spcPct val="0"/>
              </a:spcBef>
              <a:buFontTx/>
              <a:buNone/>
            </a:pPr>
            <a:r>
              <a:rPr lang="en-US" altLang="en-US" sz="1800" dirty="0">
                <a:solidFill>
                  <a:srgbClr val="3487B9"/>
                </a:solidFill>
              </a:rPr>
              <a:t>patients</a:t>
            </a:r>
          </a:p>
        </p:txBody>
      </p:sp>
      <p:sp>
        <p:nvSpPr>
          <p:cNvPr id="12293" name="TextBox 22"/>
          <p:cNvSpPr txBox="1">
            <a:spLocks noChangeArrowheads="1"/>
          </p:cNvSpPr>
          <p:nvPr/>
        </p:nvSpPr>
        <p:spPr bwMode="auto">
          <a:xfrm>
            <a:off x="3248025" y="2322513"/>
            <a:ext cx="2647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800" dirty="0">
                <a:solidFill>
                  <a:srgbClr val="3487B9"/>
                </a:solidFill>
              </a:rPr>
              <a:t>training of </a:t>
            </a:r>
          </a:p>
          <a:p>
            <a:pPr algn="ctr" eaLnBrk="1" hangingPunct="1">
              <a:spcBef>
                <a:spcPct val="0"/>
              </a:spcBef>
              <a:buFontTx/>
              <a:buNone/>
            </a:pPr>
            <a:r>
              <a:rPr lang="en-US" altLang="en-US" sz="1800" dirty="0">
                <a:solidFill>
                  <a:srgbClr val="3487B9"/>
                </a:solidFill>
              </a:rPr>
              <a:t>health</a:t>
            </a:r>
          </a:p>
          <a:p>
            <a:pPr algn="ctr" eaLnBrk="1" hangingPunct="1">
              <a:spcBef>
                <a:spcPct val="0"/>
              </a:spcBef>
              <a:buFontTx/>
              <a:buNone/>
            </a:pPr>
            <a:r>
              <a:rPr lang="en-US" altLang="en-US" sz="1800" dirty="0">
                <a:solidFill>
                  <a:srgbClr val="3487B9"/>
                </a:solidFill>
              </a:rPr>
              <a:t>professionals</a:t>
            </a:r>
          </a:p>
        </p:txBody>
      </p:sp>
      <p:sp>
        <p:nvSpPr>
          <p:cNvPr id="12294" name="TextBox 23"/>
          <p:cNvSpPr txBox="1">
            <a:spLocks noChangeArrowheads="1"/>
          </p:cNvSpPr>
          <p:nvPr/>
        </p:nvSpPr>
        <p:spPr bwMode="auto">
          <a:xfrm>
            <a:off x="5326063" y="3921125"/>
            <a:ext cx="27003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3487B9"/>
                </a:solidFill>
              </a:rPr>
              <a:t>creation </a:t>
            </a:r>
          </a:p>
          <a:p>
            <a:pPr algn="ctr" eaLnBrk="1" hangingPunct="1">
              <a:spcBef>
                <a:spcPct val="0"/>
              </a:spcBef>
              <a:buFontTx/>
              <a:buNone/>
            </a:pPr>
            <a:r>
              <a:rPr lang="en-US" altLang="en-US" sz="1800">
                <a:solidFill>
                  <a:srgbClr val="3487B9"/>
                </a:solidFill>
              </a:rPr>
              <a:t>and sharing of</a:t>
            </a:r>
          </a:p>
          <a:p>
            <a:pPr algn="ctr" eaLnBrk="1" hangingPunct="1">
              <a:spcBef>
                <a:spcPct val="0"/>
              </a:spcBef>
              <a:buFontTx/>
              <a:buNone/>
            </a:pPr>
            <a:r>
              <a:rPr lang="en-US" altLang="en-US" sz="1800">
                <a:solidFill>
                  <a:srgbClr val="3487B9"/>
                </a:solidFill>
              </a:rPr>
              <a:t>health knowledge</a:t>
            </a:r>
          </a:p>
        </p:txBody>
      </p:sp>
      <p:grpSp>
        <p:nvGrpSpPr>
          <p:cNvPr id="12295" name="Group 29"/>
          <p:cNvGrpSpPr>
            <a:grpSpLocks/>
          </p:cNvGrpSpPr>
          <p:nvPr/>
        </p:nvGrpSpPr>
        <p:grpSpPr bwMode="auto">
          <a:xfrm>
            <a:off x="1143000" y="2667000"/>
            <a:ext cx="2649538" cy="2286000"/>
            <a:chOff x="1398755" y="2286000"/>
            <a:chExt cx="2648898" cy="2286000"/>
          </a:xfrm>
        </p:grpSpPr>
        <p:sp>
          <p:nvSpPr>
            <p:cNvPr id="9" name="Isosceles Triangle 8"/>
            <p:cNvSpPr/>
            <p:nvPr/>
          </p:nvSpPr>
          <p:spPr>
            <a:xfrm>
              <a:off x="2057409" y="2286000"/>
              <a:ext cx="1325242" cy="1143000"/>
            </a:xfrm>
            <a:prstGeom prst="triangle">
              <a:avLst/>
            </a:prstGeom>
            <a:solidFill>
              <a:srgbClr val="045688"/>
            </a:solidFill>
            <a:ln w="57150">
              <a:solidFill>
                <a:srgbClr val="04568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cxnSp>
          <p:nvCxnSpPr>
            <p:cNvPr id="12" name="Straight Connector 11"/>
            <p:cNvCxnSpPr>
              <a:stCxn id="9" idx="2"/>
            </p:cNvCxnSpPr>
            <p:nvPr/>
          </p:nvCxnSpPr>
          <p:spPr>
            <a:xfrm flipH="1">
              <a:off x="1398755" y="3429000"/>
              <a:ext cx="658654" cy="1143000"/>
            </a:xfrm>
            <a:prstGeom prst="line">
              <a:avLst/>
            </a:prstGeom>
            <a:ln w="57150" cap="rnd">
              <a:solidFill>
                <a:srgbClr val="045688"/>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398755" y="4572000"/>
              <a:ext cx="2648898" cy="0"/>
            </a:xfrm>
            <a:prstGeom prst="line">
              <a:avLst/>
            </a:prstGeom>
            <a:ln w="57150" cap="rnd">
              <a:solidFill>
                <a:srgbClr val="045688"/>
              </a:solidFill>
            </a:ln>
            <a:effectLst/>
          </p:spPr>
          <p:style>
            <a:lnRef idx="2">
              <a:schemeClr val="accent1"/>
            </a:lnRef>
            <a:fillRef idx="0">
              <a:schemeClr val="accent1"/>
            </a:fillRef>
            <a:effectRef idx="1">
              <a:schemeClr val="accent1"/>
            </a:effectRef>
            <a:fontRef idx="minor">
              <a:schemeClr val="tx1"/>
            </a:fontRef>
          </p:style>
        </p:cxnSp>
      </p:grpSp>
      <p:grpSp>
        <p:nvGrpSpPr>
          <p:cNvPr id="12296" name="Group 33"/>
          <p:cNvGrpSpPr>
            <a:grpSpLocks/>
          </p:cNvGrpSpPr>
          <p:nvPr/>
        </p:nvGrpSpPr>
        <p:grpSpPr bwMode="auto">
          <a:xfrm flipH="1">
            <a:off x="5351463" y="2667000"/>
            <a:ext cx="2649537" cy="2286000"/>
            <a:chOff x="1398755" y="2286000"/>
            <a:chExt cx="2648898" cy="2286000"/>
          </a:xfrm>
        </p:grpSpPr>
        <p:sp>
          <p:nvSpPr>
            <p:cNvPr id="35" name="Isosceles Triangle 34"/>
            <p:cNvSpPr/>
            <p:nvPr/>
          </p:nvSpPr>
          <p:spPr>
            <a:xfrm>
              <a:off x="2057408" y="2286000"/>
              <a:ext cx="1325243" cy="1143000"/>
            </a:xfrm>
            <a:prstGeom prst="triangle">
              <a:avLst/>
            </a:prstGeom>
            <a:solidFill>
              <a:srgbClr val="045688"/>
            </a:solidFill>
            <a:ln w="57150">
              <a:solidFill>
                <a:srgbClr val="04568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cxnSp>
          <p:nvCxnSpPr>
            <p:cNvPr id="38" name="Straight Connector 37"/>
            <p:cNvCxnSpPr>
              <a:stCxn id="35" idx="2"/>
            </p:cNvCxnSpPr>
            <p:nvPr/>
          </p:nvCxnSpPr>
          <p:spPr>
            <a:xfrm flipH="1">
              <a:off x="1398755" y="3429000"/>
              <a:ext cx="658653" cy="1143000"/>
            </a:xfrm>
            <a:prstGeom prst="line">
              <a:avLst/>
            </a:prstGeom>
            <a:ln w="57150" cap="rnd">
              <a:solidFill>
                <a:srgbClr val="045688"/>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1398755" y="4572000"/>
              <a:ext cx="2648898" cy="0"/>
            </a:xfrm>
            <a:prstGeom prst="line">
              <a:avLst/>
            </a:prstGeom>
            <a:ln w="57150" cap="rnd">
              <a:solidFill>
                <a:srgbClr val="045688"/>
              </a:solidFill>
            </a:ln>
            <a:effectLst/>
          </p:spPr>
          <p:style>
            <a:lnRef idx="2">
              <a:schemeClr val="accent1"/>
            </a:lnRef>
            <a:fillRef idx="0">
              <a:schemeClr val="accent1"/>
            </a:fillRef>
            <a:effectRef idx="1">
              <a:schemeClr val="accent1"/>
            </a:effectRef>
            <a:fontRef idx="minor">
              <a:schemeClr val="tx1"/>
            </a:fontRef>
          </p:style>
        </p:cxnSp>
      </p:grpSp>
      <p:grpSp>
        <p:nvGrpSpPr>
          <p:cNvPr id="12297" name="Group 39"/>
          <p:cNvGrpSpPr>
            <a:grpSpLocks/>
          </p:cNvGrpSpPr>
          <p:nvPr/>
        </p:nvGrpSpPr>
        <p:grpSpPr bwMode="auto">
          <a:xfrm flipH="1" flipV="1">
            <a:off x="3248025" y="2209800"/>
            <a:ext cx="2647950" cy="2286000"/>
            <a:chOff x="1398755" y="2286000"/>
            <a:chExt cx="2648898" cy="2286000"/>
          </a:xfrm>
        </p:grpSpPr>
        <p:sp>
          <p:nvSpPr>
            <p:cNvPr id="41" name="Isosceles Triangle 40"/>
            <p:cNvSpPr/>
            <p:nvPr/>
          </p:nvSpPr>
          <p:spPr>
            <a:xfrm>
              <a:off x="2057803" y="2286000"/>
              <a:ext cx="1326038" cy="1143000"/>
            </a:xfrm>
            <a:prstGeom prst="triangle">
              <a:avLst/>
            </a:prstGeom>
            <a:solidFill>
              <a:srgbClr val="045688"/>
            </a:solidFill>
            <a:ln w="57150">
              <a:solidFill>
                <a:srgbClr val="04568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cxnSp>
          <p:nvCxnSpPr>
            <p:cNvPr id="42" name="Straight Connector 41"/>
            <p:cNvCxnSpPr>
              <a:stCxn id="41" idx="2"/>
            </p:cNvCxnSpPr>
            <p:nvPr/>
          </p:nvCxnSpPr>
          <p:spPr>
            <a:xfrm flipH="1">
              <a:off x="1398755" y="3429000"/>
              <a:ext cx="659048" cy="1143000"/>
            </a:xfrm>
            <a:prstGeom prst="line">
              <a:avLst/>
            </a:prstGeom>
            <a:ln w="57150" cap="rnd">
              <a:solidFill>
                <a:srgbClr val="045688"/>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1398755" y="4572000"/>
              <a:ext cx="2648898" cy="0"/>
            </a:xfrm>
            <a:prstGeom prst="line">
              <a:avLst/>
            </a:prstGeom>
            <a:ln w="57150" cap="rnd">
              <a:solidFill>
                <a:srgbClr val="045688"/>
              </a:solidFill>
            </a:ln>
            <a:effectLst/>
          </p:spPr>
          <p:style>
            <a:lnRef idx="2">
              <a:schemeClr val="accent1"/>
            </a:lnRef>
            <a:fillRef idx="0">
              <a:schemeClr val="accent1"/>
            </a:fillRef>
            <a:effectRef idx="1">
              <a:schemeClr val="accent1"/>
            </a:effectRef>
            <a:fontRef idx="minor">
              <a:schemeClr val="tx1"/>
            </a:fontRef>
          </p:style>
        </p:cxnSp>
      </p:grpSp>
      <p:pic>
        <p:nvPicPr>
          <p:cNvPr id="122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3000375"/>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6875" y="3438525"/>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98675" y="3057525"/>
            <a:ext cx="742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Box 2"/>
          <p:cNvSpPr txBox="1">
            <a:spLocks noChangeArrowheads="1"/>
          </p:cNvSpPr>
          <p:nvPr/>
        </p:nvSpPr>
        <p:spPr bwMode="auto">
          <a:xfrm>
            <a:off x="2309813" y="3175000"/>
            <a:ext cx="333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800">
                <a:solidFill>
                  <a:srgbClr val="FFFFFF"/>
                </a:solidFill>
              </a:rPr>
              <a:t>1</a:t>
            </a:r>
          </a:p>
        </p:txBody>
      </p:sp>
      <p:sp>
        <p:nvSpPr>
          <p:cNvPr id="2" name="TextBox 1"/>
          <p:cNvSpPr txBox="1"/>
          <p:nvPr/>
        </p:nvSpPr>
        <p:spPr>
          <a:xfrm>
            <a:off x="713106" y="1443841"/>
            <a:ext cx="7951060" cy="4247317"/>
          </a:xfrm>
          <a:prstGeom prst="rect">
            <a:avLst/>
          </a:prstGeom>
          <a:noFill/>
        </p:spPr>
        <p:txBody>
          <a:bodyPr wrap="square" rtlCol="0">
            <a:spAutoFit/>
          </a:bodyPr>
          <a:lstStyle/>
          <a:p>
            <a:pPr algn="ctr"/>
            <a:r>
              <a:rPr lang="en-US" altLang="en-US" dirty="0">
                <a:solidFill>
                  <a:srgbClr val="045688"/>
                </a:solidFill>
                <a:latin typeface="Verdana" panose="020B0604030504040204" pitchFamily="34" charset="0"/>
              </a:rPr>
              <a:t>To provide excellence, innovation, and superlative quality in </a:t>
            </a:r>
            <a:r>
              <a:rPr lang="en-US" altLang="en-US" dirty="0" smtClean="0">
                <a:solidFill>
                  <a:srgbClr val="045688"/>
                </a:solidFill>
                <a:latin typeface="Verdana" panose="020B0604030504040204" pitchFamily="34" charset="0"/>
              </a:rPr>
              <a:t>the</a:t>
            </a:r>
          </a:p>
          <a:p>
            <a:pPr algn="ctr"/>
            <a:endParaRPr lang="en-US" altLang="en-US" dirty="0" smtClean="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endParaRPr lang="en-US" altLang="en-US" dirty="0">
              <a:solidFill>
                <a:srgbClr val="045688"/>
              </a:solidFill>
              <a:latin typeface="Verdana" panose="020B0604030504040204" pitchFamily="34" charset="0"/>
            </a:endParaRPr>
          </a:p>
          <a:p>
            <a:pPr algn="ctr"/>
            <a:r>
              <a:rPr lang="en-US" altLang="en-US" dirty="0">
                <a:solidFill>
                  <a:srgbClr val="045688"/>
                </a:solidFill>
                <a:latin typeface="Verdana" panose="020B0604030504040204" pitchFamily="34" charset="0"/>
              </a:rPr>
              <a:t>within a culture that promotes equity, diversity, and inclusiveness.</a:t>
            </a:r>
          </a:p>
        </p:txBody>
      </p:sp>
    </p:spTree>
    <p:custDataLst>
      <p:tags r:id="rId1"/>
    </p:custDataLst>
    <p:extLst>
      <p:ext uri="{BB962C8B-B14F-4D97-AF65-F5344CB8AC3E}">
        <p14:creationId xmlns:p14="http://schemas.microsoft.com/office/powerpoint/2010/main" val="3224695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779130128"/>
              </p:ext>
            </p:extLst>
          </p:nvPr>
        </p:nvGraphicFramePr>
        <p:xfrm>
          <a:off x="1066800" y="423249"/>
          <a:ext cx="7099300" cy="5486400"/>
        </p:xfrm>
        <a:graphic>
          <a:graphicData uri="http://schemas.openxmlformats.org/presentationml/2006/ole">
            <mc:AlternateContent xmlns:mc="http://schemas.openxmlformats.org/markup-compatibility/2006">
              <mc:Choice xmlns:v="urn:schemas-microsoft-com:vml" Requires="v">
                <p:oleObj spid="_x0000_s2066" name="Acrobat Document" r:id="rId3" imgW="7543607" imgH="5829107" progId="AcroExch.Document.DC">
                  <p:embed/>
                </p:oleObj>
              </mc:Choice>
              <mc:Fallback>
                <p:oleObj name="Acrobat Document" r:id="rId3" imgW="7543607" imgH="5829107" progId="AcroExch.Document.DC">
                  <p:embed/>
                  <p:pic>
                    <p:nvPicPr>
                      <p:cNvPr id="10240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3249"/>
                        <a:ext cx="70993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531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799" y="1791076"/>
            <a:ext cx="4495800" cy="3600986"/>
          </a:xfrm>
          <a:prstGeom prst="rect">
            <a:avLst/>
          </a:prstGeom>
          <a:noFill/>
        </p:spPr>
        <p:txBody>
          <a:bodyPr>
            <a:spAutoFit/>
          </a:bodyPr>
          <a:lstStyle/>
          <a:p>
            <a:pPr eaLnBrk="1" hangingPunct="1">
              <a:spcBef>
                <a:spcPct val="50000"/>
              </a:spcBef>
              <a:defRPr/>
            </a:pP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“I’ve learned that people will forget what you said, people will forget what you did, but people will never forget how you made them feel.” </a:t>
            </a:r>
          </a:p>
          <a:p>
            <a:pPr lvl="1" eaLnBrk="1" hangingPunct="1">
              <a:spcBef>
                <a:spcPct val="50000"/>
              </a:spcBef>
              <a:defRPr/>
            </a:pPr>
            <a:r>
              <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rPr>
              <a:t>-Maya </a:t>
            </a:r>
            <a:r>
              <a:rPr lang="en-US"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Angelou</a:t>
            </a:r>
          </a:p>
          <a:p>
            <a:pPr lvl="1" eaLnBrk="1" hangingPunct="1">
              <a:spcBef>
                <a:spcPct val="50000"/>
              </a:spcBef>
              <a:defRPr/>
            </a:pPr>
            <a:endParaRPr lang="en-US" sz="1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lvl="1" eaLnBrk="1" hangingPunct="1">
              <a:spcBef>
                <a:spcPct val="50000"/>
              </a:spcBef>
              <a:defRPr/>
            </a:pPr>
            <a:endParaRPr lang="en-US" sz="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defRPr/>
            </a:pPr>
            <a:r>
              <a:rPr lang="en-US" dirty="0" smtClean="0">
                <a:solidFill>
                  <a:srgbClr val="FFFFFF"/>
                </a:solidFill>
                <a:latin typeface="Verdana" panose="020B0604030504040204" pitchFamily="34" charset="0"/>
                <a:ea typeface="Verdana" panose="020B0604030504040204" pitchFamily="34" charset="0"/>
                <a:cs typeface="Verdana" panose="020B0604030504040204" pitchFamily="34" charset="0"/>
              </a:rPr>
              <a:t>Volunteers make </a:t>
            </a: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our patients and their families feel special. </a:t>
            </a:r>
          </a:p>
          <a:p>
            <a:pPr eaLnBrk="1" hangingPunct="1">
              <a:spcBef>
                <a:spcPct val="50000"/>
              </a:spcBef>
              <a:defRPr/>
            </a:pPr>
            <a:r>
              <a:rPr lang="en-US" dirty="0">
                <a:solidFill>
                  <a:srgbClr val="FFFFFF"/>
                </a:solidFill>
                <a:latin typeface="Verdana" panose="020B0604030504040204" pitchFamily="34" charset="0"/>
                <a:ea typeface="Verdana" panose="020B0604030504040204" pitchFamily="34" charset="0"/>
                <a:cs typeface="Verdana" panose="020B0604030504040204" pitchFamily="34" charset="0"/>
              </a:rPr>
              <a:t>Thank you!                                      </a:t>
            </a:r>
          </a:p>
          <a:p>
            <a:pPr marL="285750" indent="-285750" eaLnBrk="1" hangingPunct="1">
              <a:spcBef>
                <a:spcPct val="50000"/>
              </a:spcBef>
              <a:buFontTx/>
              <a:buChar char="-"/>
              <a:defRPr/>
            </a:pPr>
            <a:endParaRPr lang="en-US" sz="2000" dirty="0">
              <a:solidFill>
                <a:srgbClr val="FFFFFF"/>
              </a:solidFill>
              <a:latin typeface="Calibri" panose="020F0502020204030204" pitchFamily="34" charset="0"/>
              <a:cs typeface="Arial" charset="0"/>
            </a:endParaRPr>
          </a:p>
        </p:txBody>
      </p:sp>
    </p:spTree>
    <p:extLst>
      <p:ext uri="{BB962C8B-B14F-4D97-AF65-F5344CB8AC3E}">
        <p14:creationId xmlns:p14="http://schemas.microsoft.com/office/powerpoint/2010/main" val="162655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28600" y="1295400"/>
            <a:ext cx="8534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lvl="1" eaLnBrk="1" hangingPunct="1">
              <a:spcBef>
                <a:spcPct val="0"/>
              </a:spcBef>
              <a:spcAft>
                <a:spcPts val="1200"/>
              </a:spcAft>
              <a:buFontTx/>
              <a:buNone/>
            </a:pPr>
            <a:endParaRPr lang="en-US" altLang="en-US" sz="2600" b="1" dirty="0">
              <a:solidFill>
                <a:srgbClr val="005789"/>
              </a:solidFill>
              <a:latin typeface="Arial" panose="020B0604020202020204" pitchFamily="34" charset="0"/>
            </a:endParaRPr>
          </a:p>
          <a:p>
            <a:pPr lvl="1" eaLnBrk="1" hangingPunct="1">
              <a:spcBef>
                <a:spcPct val="0"/>
              </a:spcBef>
              <a:spcAft>
                <a:spcPts val="1200"/>
              </a:spcAft>
              <a:buFontTx/>
              <a:buNone/>
            </a:pPr>
            <a:r>
              <a:rPr lang="en-US" altLang="en-US" sz="2600" dirty="0">
                <a:solidFill>
                  <a:srgbClr val="005789"/>
                </a:solidFill>
                <a:latin typeface="Arial" panose="020B0604020202020204" pitchFamily="34" charset="0"/>
              </a:rPr>
              <a:t>In all that we do, we work to benefit human health and improve the quality of life. </a:t>
            </a:r>
          </a:p>
          <a:p>
            <a:pPr lvl="1" eaLnBrk="1" hangingPunct="1">
              <a:spcBef>
                <a:spcPct val="0"/>
              </a:spcBef>
              <a:spcAft>
                <a:spcPts val="1200"/>
              </a:spcAft>
              <a:buFontTx/>
              <a:buNone/>
            </a:pPr>
            <a:endParaRPr lang="en-US" altLang="en-US" sz="1200" b="1" dirty="0">
              <a:solidFill>
                <a:srgbClr val="005789"/>
              </a:solidFill>
              <a:latin typeface="Arial" panose="020B0604020202020204" pitchFamily="34" charset="0"/>
            </a:endParaRPr>
          </a:p>
          <a:p>
            <a:pPr lvl="1" eaLnBrk="1" hangingPunct="1">
              <a:spcBef>
                <a:spcPct val="0"/>
              </a:spcBef>
              <a:spcAft>
                <a:spcPts val="1200"/>
              </a:spcAft>
              <a:buFontTx/>
              <a:buNone/>
            </a:pPr>
            <a:r>
              <a:rPr lang="en-US" altLang="en-US" sz="2600" b="1" dirty="0">
                <a:solidFill>
                  <a:srgbClr val="005789"/>
                </a:solidFill>
                <a:latin typeface="Arial" panose="020B0604020202020204" pitchFamily="34" charset="0"/>
              </a:rPr>
              <a:t>Be Safe Vision:     </a:t>
            </a:r>
          </a:p>
          <a:p>
            <a:pPr lvl="1" eaLnBrk="1" hangingPunct="1">
              <a:spcBef>
                <a:spcPct val="0"/>
              </a:spcBef>
              <a:spcAft>
                <a:spcPts val="1200"/>
              </a:spcAft>
              <a:buFontTx/>
              <a:buNone/>
            </a:pPr>
            <a:r>
              <a:rPr lang="en-US" altLang="en-US" sz="2600" dirty="0">
                <a:solidFill>
                  <a:srgbClr val="005789"/>
                </a:solidFill>
                <a:latin typeface="Arial" panose="020B0604020202020204" pitchFamily="34" charset="0"/>
              </a:rPr>
              <a:t>We are the safest place in health care for patients and team members alike.</a:t>
            </a:r>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0"/>
            <a:ext cx="838200" cy="83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0" name="Title 3"/>
          <p:cNvSpPr>
            <a:spLocks noGrp="1"/>
          </p:cNvSpPr>
          <p:nvPr>
            <p:ph type="title"/>
          </p:nvPr>
        </p:nvSpPr>
        <p:spPr>
          <a:xfrm>
            <a:off x="737364" y="481012"/>
            <a:ext cx="8025636" cy="1143000"/>
          </a:xfrm>
        </p:spPr>
        <p:txBody>
          <a:bodyPr/>
          <a:lstStyle/>
          <a:p>
            <a:r>
              <a:rPr lang="en-US" altLang="en-US" dirty="0" smtClean="0">
                <a:solidFill>
                  <a:srgbClr val="005789"/>
                </a:solidFill>
                <a:latin typeface="Verdana" panose="020B0604030504040204" pitchFamily="34" charset="0"/>
              </a:rPr>
              <a:t>Our Vision</a:t>
            </a:r>
          </a:p>
        </p:txBody>
      </p:sp>
    </p:spTree>
    <p:custDataLst>
      <p:tags r:id="rId1"/>
    </p:custDataLst>
    <p:extLst>
      <p:ext uri="{BB962C8B-B14F-4D97-AF65-F5344CB8AC3E}">
        <p14:creationId xmlns:p14="http://schemas.microsoft.com/office/powerpoint/2010/main" val="3781756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25845" y="382588"/>
            <a:ext cx="8025636" cy="1143000"/>
          </a:xfrm>
        </p:spPr>
        <p:txBody>
          <a:bodyPr/>
          <a:lstStyle/>
          <a:p>
            <a:r>
              <a:rPr lang="en-US" altLang="en-US" dirty="0" smtClean="0">
                <a:latin typeface="Verdana" panose="020B0604030504040204" pitchFamily="34" charset="0"/>
              </a:rPr>
              <a:t>Our Values</a:t>
            </a:r>
          </a:p>
        </p:txBody>
      </p:sp>
      <p:sp>
        <p:nvSpPr>
          <p:cNvPr id="4" name="Rectangle 3"/>
          <p:cNvSpPr/>
          <p:nvPr/>
        </p:nvSpPr>
        <p:spPr>
          <a:xfrm>
            <a:off x="131763" y="2743200"/>
            <a:ext cx="1417637" cy="2286000"/>
          </a:xfrm>
          <a:prstGeom prst="rect">
            <a:avLst/>
          </a:prstGeom>
          <a:solidFill>
            <a:srgbClr val="02578A"/>
          </a:solidFill>
          <a:ln>
            <a:solidFill>
              <a:srgbClr val="02578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5" name="Rectangle 4"/>
          <p:cNvSpPr/>
          <p:nvPr/>
        </p:nvSpPr>
        <p:spPr>
          <a:xfrm>
            <a:off x="7620000" y="2743200"/>
            <a:ext cx="1417638" cy="2286000"/>
          </a:xfrm>
          <a:prstGeom prst="rect">
            <a:avLst/>
          </a:prstGeom>
          <a:solidFill>
            <a:srgbClr val="3487B9"/>
          </a:solidFill>
          <a:ln>
            <a:solidFill>
              <a:srgbClr val="3487B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6" name="Rectangle 5"/>
          <p:cNvSpPr/>
          <p:nvPr/>
        </p:nvSpPr>
        <p:spPr>
          <a:xfrm>
            <a:off x="3121025" y="2743200"/>
            <a:ext cx="1417638" cy="2286000"/>
          </a:xfrm>
          <a:prstGeom prst="rect">
            <a:avLst/>
          </a:prstGeom>
          <a:solidFill>
            <a:srgbClr val="02578A"/>
          </a:solidFill>
          <a:ln>
            <a:solidFill>
              <a:srgbClr val="02578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7" name="Rectangle 6"/>
          <p:cNvSpPr/>
          <p:nvPr/>
        </p:nvSpPr>
        <p:spPr>
          <a:xfrm>
            <a:off x="4632325" y="2743200"/>
            <a:ext cx="1417638" cy="2286000"/>
          </a:xfrm>
          <a:prstGeom prst="rect">
            <a:avLst/>
          </a:prstGeom>
          <a:solidFill>
            <a:srgbClr val="3487B9"/>
          </a:solidFill>
          <a:ln>
            <a:solidFill>
              <a:srgbClr val="3487B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8" name="Rectangle 7"/>
          <p:cNvSpPr/>
          <p:nvPr/>
        </p:nvSpPr>
        <p:spPr>
          <a:xfrm>
            <a:off x="6126163" y="2743200"/>
            <a:ext cx="1417637" cy="2286000"/>
          </a:xfrm>
          <a:prstGeom prst="rect">
            <a:avLst/>
          </a:prstGeom>
          <a:solidFill>
            <a:srgbClr val="02578A"/>
          </a:solidFill>
          <a:ln>
            <a:solidFill>
              <a:srgbClr val="02578A"/>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9" name="Rectangle 8"/>
          <p:cNvSpPr/>
          <p:nvPr/>
        </p:nvSpPr>
        <p:spPr>
          <a:xfrm>
            <a:off x="1646238" y="2743200"/>
            <a:ext cx="1417637" cy="2286000"/>
          </a:xfrm>
          <a:prstGeom prst="rect">
            <a:avLst/>
          </a:prstGeom>
          <a:solidFill>
            <a:srgbClr val="3487B9"/>
          </a:solidFill>
          <a:ln>
            <a:solidFill>
              <a:srgbClr val="3487B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16393" name="TextBox 9"/>
          <p:cNvSpPr txBox="1">
            <a:spLocks noChangeArrowheads="1"/>
          </p:cNvSpPr>
          <p:nvPr/>
        </p:nvSpPr>
        <p:spPr bwMode="auto">
          <a:xfrm>
            <a:off x="309563" y="2743200"/>
            <a:ext cx="10620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8800" b="1">
                <a:solidFill>
                  <a:srgbClr val="FFFFFF"/>
                </a:solidFill>
              </a:rPr>
              <a:t>A</a:t>
            </a:r>
          </a:p>
        </p:txBody>
      </p:sp>
      <p:sp>
        <p:nvSpPr>
          <p:cNvPr id="16394" name="TextBox 10"/>
          <p:cNvSpPr txBox="1">
            <a:spLocks noChangeArrowheads="1"/>
          </p:cNvSpPr>
          <p:nvPr/>
        </p:nvSpPr>
        <p:spPr bwMode="auto">
          <a:xfrm>
            <a:off x="1862138" y="2743200"/>
            <a:ext cx="9858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8800" b="1">
                <a:solidFill>
                  <a:srgbClr val="FFFFFF"/>
                </a:solidFill>
              </a:rPr>
              <a:t>S</a:t>
            </a:r>
          </a:p>
        </p:txBody>
      </p:sp>
      <p:sp>
        <p:nvSpPr>
          <p:cNvPr id="16395" name="TextBox 11"/>
          <p:cNvSpPr txBox="1">
            <a:spLocks noChangeArrowheads="1"/>
          </p:cNvSpPr>
          <p:nvPr/>
        </p:nvSpPr>
        <p:spPr bwMode="auto">
          <a:xfrm>
            <a:off x="3330575" y="2743200"/>
            <a:ext cx="10112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8800" b="1">
                <a:solidFill>
                  <a:srgbClr val="FFFFFF"/>
                </a:solidFill>
              </a:rPr>
              <a:t>P</a:t>
            </a:r>
          </a:p>
        </p:txBody>
      </p:sp>
      <p:sp>
        <p:nvSpPr>
          <p:cNvPr id="16396" name="TextBox 12"/>
          <p:cNvSpPr txBox="1">
            <a:spLocks noChangeArrowheads="1"/>
          </p:cNvSpPr>
          <p:nvPr/>
        </p:nvSpPr>
        <p:spPr bwMode="auto">
          <a:xfrm>
            <a:off x="4941888" y="2743200"/>
            <a:ext cx="8001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8800" b="1">
                <a:solidFill>
                  <a:srgbClr val="FFFFFF"/>
                </a:solidFill>
              </a:rPr>
              <a:t>I</a:t>
            </a:r>
          </a:p>
        </p:txBody>
      </p:sp>
      <p:sp>
        <p:nvSpPr>
          <p:cNvPr id="16397" name="TextBox 13"/>
          <p:cNvSpPr txBox="1">
            <a:spLocks noChangeArrowheads="1"/>
          </p:cNvSpPr>
          <p:nvPr/>
        </p:nvSpPr>
        <p:spPr bwMode="auto">
          <a:xfrm>
            <a:off x="6303963" y="2743200"/>
            <a:ext cx="10620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8800" b="1">
                <a:solidFill>
                  <a:srgbClr val="FFFFFF"/>
                </a:solidFill>
              </a:rPr>
              <a:t>R</a:t>
            </a:r>
          </a:p>
        </p:txBody>
      </p:sp>
      <p:sp>
        <p:nvSpPr>
          <p:cNvPr id="16398" name="TextBox 14"/>
          <p:cNvSpPr txBox="1">
            <a:spLocks noChangeArrowheads="1"/>
          </p:cNvSpPr>
          <p:nvPr/>
        </p:nvSpPr>
        <p:spPr bwMode="auto">
          <a:xfrm>
            <a:off x="7850188" y="2743200"/>
            <a:ext cx="9556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8800" b="1">
                <a:solidFill>
                  <a:srgbClr val="FFFFFF"/>
                </a:solidFill>
              </a:rPr>
              <a:t>E</a:t>
            </a:r>
          </a:p>
        </p:txBody>
      </p:sp>
      <p:sp>
        <p:nvSpPr>
          <p:cNvPr id="16399" name="TextBox 15"/>
          <p:cNvSpPr txBox="1">
            <a:spLocks noChangeArrowheads="1"/>
          </p:cNvSpPr>
          <p:nvPr/>
        </p:nvSpPr>
        <p:spPr bwMode="auto">
          <a:xfrm>
            <a:off x="117475" y="4492625"/>
            <a:ext cx="144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400">
                <a:solidFill>
                  <a:srgbClr val="FFFFFF"/>
                </a:solidFill>
              </a:rPr>
              <a:t>Accountability</a:t>
            </a:r>
          </a:p>
        </p:txBody>
      </p:sp>
      <p:sp>
        <p:nvSpPr>
          <p:cNvPr id="16400" name="TextBox 16"/>
          <p:cNvSpPr txBox="1">
            <a:spLocks noChangeArrowheads="1"/>
          </p:cNvSpPr>
          <p:nvPr/>
        </p:nvSpPr>
        <p:spPr bwMode="auto">
          <a:xfrm>
            <a:off x="1706563" y="4492625"/>
            <a:ext cx="1296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400">
                <a:solidFill>
                  <a:srgbClr val="FFFFFF"/>
                </a:solidFill>
              </a:rPr>
              <a:t>Stewardship</a:t>
            </a:r>
          </a:p>
        </p:txBody>
      </p:sp>
      <p:sp>
        <p:nvSpPr>
          <p:cNvPr id="16401" name="TextBox 17"/>
          <p:cNvSpPr txBox="1">
            <a:spLocks noChangeArrowheads="1"/>
          </p:cNvSpPr>
          <p:nvPr/>
        </p:nvSpPr>
        <p:spPr bwMode="auto">
          <a:xfrm>
            <a:off x="3049588" y="4492625"/>
            <a:ext cx="158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400">
                <a:solidFill>
                  <a:srgbClr val="FFFFFF"/>
                </a:solidFill>
              </a:rPr>
              <a:t>Professionalism</a:t>
            </a:r>
          </a:p>
        </p:txBody>
      </p:sp>
      <p:sp>
        <p:nvSpPr>
          <p:cNvPr id="16402" name="TextBox 18"/>
          <p:cNvSpPr txBox="1">
            <a:spLocks noChangeArrowheads="1"/>
          </p:cNvSpPr>
          <p:nvPr/>
        </p:nvSpPr>
        <p:spPr bwMode="auto">
          <a:xfrm>
            <a:off x="4859338" y="4492625"/>
            <a:ext cx="96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400">
                <a:solidFill>
                  <a:srgbClr val="FFFFFF"/>
                </a:solidFill>
              </a:rPr>
              <a:t>Integrity</a:t>
            </a:r>
          </a:p>
        </p:txBody>
      </p:sp>
      <p:sp>
        <p:nvSpPr>
          <p:cNvPr id="16403" name="TextBox 19"/>
          <p:cNvSpPr txBox="1">
            <a:spLocks noChangeArrowheads="1"/>
          </p:cNvSpPr>
          <p:nvPr/>
        </p:nvSpPr>
        <p:spPr bwMode="auto">
          <a:xfrm>
            <a:off x="6391275" y="4492625"/>
            <a:ext cx="88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400">
                <a:solidFill>
                  <a:srgbClr val="FFFFFF"/>
                </a:solidFill>
              </a:rPr>
              <a:t>Respect</a:t>
            </a:r>
          </a:p>
        </p:txBody>
      </p:sp>
      <p:sp>
        <p:nvSpPr>
          <p:cNvPr id="16404" name="TextBox 20"/>
          <p:cNvSpPr txBox="1">
            <a:spLocks noChangeArrowheads="1"/>
          </p:cNvSpPr>
          <p:nvPr/>
        </p:nvSpPr>
        <p:spPr bwMode="auto">
          <a:xfrm>
            <a:off x="7766050" y="4492625"/>
            <a:ext cx="1123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400">
                <a:solidFill>
                  <a:srgbClr val="FFFFFF"/>
                </a:solidFill>
              </a:rPr>
              <a:t>Excellence</a:t>
            </a:r>
          </a:p>
        </p:txBody>
      </p:sp>
      <p:cxnSp>
        <p:nvCxnSpPr>
          <p:cNvPr id="23" name="Straight Connector 22"/>
          <p:cNvCxnSpPr/>
          <p:nvPr/>
        </p:nvCxnSpPr>
        <p:spPr>
          <a:xfrm>
            <a:off x="179388" y="4291013"/>
            <a:ext cx="1320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69213" y="4291013"/>
            <a:ext cx="13192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170613" y="4291013"/>
            <a:ext cx="1320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73600" y="4291013"/>
            <a:ext cx="1319213"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75000" y="4291013"/>
            <a:ext cx="1320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77988" y="4291013"/>
            <a:ext cx="13208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411" name="Rectangle 28"/>
          <p:cNvSpPr>
            <a:spLocks noChangeArrowheads="1"/>
          </p:cNvSpPr>
          <p:nvPr/>
        </p:nvSpPr>
        <p:spPr bwMode="auto">
          <a:xfrm>
            <a:off x="309562" y="1576388"/>
            <a:ext cx="8834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02578A"/>
                </a:solidFill>
              </a:rPr>
              <a:t>At UVA Health System, we put the patient at the center of everything we do. </a:t>
            </a:r>
          </a:p>
          <a:p>
            <a:pPr algn="ctr" eaLnBrk="1" hangingPunct="1">
              <a:spcBef>
                <a:spcPct val="0"/>
              </a:spcBef>
              <a:buFontTx/>
              <a:buNone/>
            </a:pPr>
            <a:r>
              <a:rPr lang="en-US" altLang="en-US" sz="1600">
                <a:solidFill>
                  <a:srgbClr val="02578A"/>
                </a:solidFill>
              </a:rPr>
              <a:t>We </a:t>
            </a:r>
            <a:r>
              <a:rPr lang="en-US" altLang="en-US" sz="1600" b="1">
                <a:solidFill>
                  <a:srgbClr val="02578A"/>
                </a:solidFill>
              </a:rPr>
              <a:t>ASPIRE</a:t>
            </a:r>
            <a:r>
              <a:rPr lang="en-US" altLang="en-US" sz="1600">
                <a:solidFill>
                  <a:srgbClr val="02578A"/>
                </a:solidFill>
              </a:rPr>
              <a:t> to create a culture of trust, respect, and engagement through our values:</a:t>
            </a:r>
          </a:p>
        </p:txBody>
      </p:sp>
    </p:spTree>
    <p:custDataLst>
      <p:tags r:id="rId1"/>
    </p:custDataLst>
    <p:extLst>
      <p:ext uri="{BB962C8B-B14F-4D97-AF65-F5344CB8AC3E}">
        <p14:creationId xmlns:p14="http://schemas.microsoft.com/office/powerpoint/2010/main" val="158211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ChangeArrowheads="1"/>
          </p:cNvSpPr>
          <p:nvPr/>
        </p:nvSpPr>
        <p:spPr bwMode="auto">
          <a:xfrm>
            <a:off x="432942" y="1286821"/>
            <a:ext cx="8305800" cy="49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2400">
                <a:solidFill>
                  <a:schemeClr val="tx2"/>
                </a:solidFill>
                <a:latin typeface="Verdana" panose="020B060403050404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000">
                <a:solidFill>
                  <a:schemeClr val="tx2"/>
                </a:solidFill>
                <a:latin typeface="Verdana" panose="020B060403050404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2"/>
                </a:solidFill>
                <a:latin typeface="Verdana" panose="020B0604030504040204" pitchFamily="34" charset="0"/>
                <a:ea typeface="MS PGothic" panose="020B0600070205080204" pitchFamily="34" charset="-128"/>
              </a:defRPr>
            </a:lvl9pPr>
          </a:lstStyle>
          <a:p>
            <a:pPr>
              <a:spcAft>
                <a:spcPts val="600"/>
              </a:spcAft>
              <a:buFont typeface="Wingdings" panose="05000000000000000000" pitchFamily="2" charset="2"/>
              <a:buChar char="§"/>
            </a:pPr>
            <a:r>
              <a:rPr lang="en-US" altLang="en-US" sz="2200" dirty="0">
                <a:solidFill>
                  <a:schemeClr val="accent1">
                    <a:lumMod val="75000"/>
                  </a:schemeClr>
                </a:solidFill>
              </a:rPr>
              <a:t>ID badge must be worn at all times, above the waist and visible</a:t>
            </a:r>
          </a:p>
          <a:p>
            <a:pPr>
              <a:spcAft>
                <a:spcPts val="600"/>
              </a:spcAft>
              <a:buFont typeface="Wingdings" panose="05000000000000000000" pitchFamily="2" charset="2"/>
              <a:buChar char="§"/>
            </a:pPr>
            <a:r>
              <a:rPr lang="en-US" altLang="en-US" sz="2200" dirty="0">
                <a:solidFill>
                  <a:schemeClr val="accent1">
                    <a:lumMod val="75000"/>
                  </a:schemeClr>
                </a:solidFill>
              </a:rPr>
              <a:t>Appropriate casual business attire, no jeans, no shorts, no </a:t>
            </a:r>
            <a:r>
              <a:rPr lang="en-US" altLang="en-US" sz="2200" dirty="0" smtClean="0">
                <a:solidFill>
                  <a:schemeClr val="accent1">
                    <a:lumMod val="75000"/>
                  </a:schemeClr>
                </a:solidFill>
              </a:rPr>
              <a:t>leggings, no open </a:t>
            </a:r>
            <a:r>
              <a:rPr lang="en-US" altLang="en-US" sz="2200" dirty="0">
                <a:solidFill>
                  <a:schemeClr val="accent1">
                    <a:lumMod val="75000"/>
                  </a:schemeClr>
                </a:solidFill>
              </a:rPr>
              <a:t>toed shoes or sandals</a:t>
            </a:r>
          </a:p>
          <a:p>
            <a:pPr>
              <a:spcAft>
                <a:spcPts val="600"/>
              </a:spcAft>
              <a:buFont typeface="Wingdings" panose="05000000000000000000" pitchFamily="2" charset="2"/>
              <a:buChar char="§"/>
            </a:pPr>
            <a:r>
              <a:rPr lang="en-US" altLang="en-US" sz="2200" dirty="0">
                <a:solidFill>
                  <a:schemeClr val="accent1">
                    <a:lumMod val="75000"/>
                  </a:schemeClr>
                </a:solidFill>
              </a:rPr>
              <a:t>Perfume/cologne or other strong odors should be limited</a:t>
            </a:r>
          </a:p>
          <a:p>
            <a:pPr>
              <a:spcAft>
                <a:spcPts val="600"/>
              </a:spcAft>
              <a:buFont typeface="Wingdings" panose="05000000000000000000" pitchFamily="2" charset="2"/>
              <a:buChar char="§"/>
            </a:pPr>
            <a:r>
              <a:rPr lang="en-US" altLang="en-US" sz="2200" dirty="0">
                <a:solidFill>
                  <a:schemeClr val="accent1">
                    <a:lumMod val="75000"/>
                  </a:schemeClr>
                </a:solidFill>
              </a:rPr>
              <a:t>Volunteers must sign in/out for their shift</a:t>
            </a:r>
          </a:p>
          <a:p>
            <a:pPr>
              <a:spcAft>
                <a:spcPts val="600"/>
              </a:spcAft>
              <a:buFont typeface="Wingdings" panose="05000000000000000000" pitchFamily="2" charset="2"/>
              <a:buChar char="§"/>
            </a:pPr>
            <a:r>
              <a:rPr lang="en-US" altLang="en-US" sz="2200" dirty="0">
                <a:solidFill>
                  <a:schemeClr val="accent1">
                    <a:lumMod val="75000"/>
                  </a:schemeClr>
                </a:solidFill>
              </a:rPr>
              <a:t>Be dependable. Notify Volunteer Services and site supervisor of schedule changes</a:t>
            </a:r>
          </a:p>
          <a:p>
            <a:pPr>
              <a:spcAft>
                <a:spcPts val="600"/>
              </a:spcAft>
              <a:buFont typeface="Wingdings" panose="05000000000000000000" pitchFamily="2" charset="2"/>
              <a:buChar char="§"/>
            </a:pPr>
            <a:r>
              <a:rPr lang="en-US" altLang="en-US" sz="2200" dirty="0">
                <a:solidFill>
                  <a:schemeClr val="accent1">
                    <a:lumMod val="75000"/>
                  </a:schemeClr>
                </a:solidFill>
              </a:rPr>
              <a:t>Report any criminal conviction within 5 days to your Volunteer Coordinator or face immediate </a:t>
            </a:r>
            <a:r>
              <a:rPr lang="en-US" altLang="en-US" sz="2200" dirty="0" smtClean="0">
                <a:solidFill>
                  <a:schemeClr val="accent1">
                    <a:lumMod val="75000"/>
                  </a:schemeClr>
                </a:solidFill>
              </a:rPr>
              <a:t>dismissal</a:t>
            </a:r>
            <a:endParaRPr lang="en-US" altLang="en-US" sz="2200" dirty="0">
              <a:solidFill>
                <a:schemeClr val="accent1">
                  <a:lumMod val="75000"/>
                </a:schemeClr>
              </a:solidFill>
            </a:endParaRPr>
          </a:p>
        </p:txBody>
      </p:sp>
      <p:sp>
        <p:nvSpPr>
          <p:cNvPr id="39939" name="Title 1"/>
          <p:cNvSpPr>
            <a:spLocks noGrp="1"/>
          </p:cNvSpPr>
          <p:nvPr>
            <p:ph type="title"/>
          </p:nvPr>
        </p:nvSpPr>
        <p:spPr>
          <a:xfrm>
            <a:off x="432942" y="148349"/>
            <a:ext cx="8025636" cy="1143000"/>
          </a:xfrm>
        </p:spPr>
        <p:txBody>
          <a:bodyPr/>
          <a:lstStyle/>
          <a:p>
            <a:r>
              <a:rPr lang="en-US" altLang="en-US" dirty="0" smtClean="0">
                <a:latin typeface="Verdana" panose="020B0604030504040204" pitchFamily="34" charset="0"/>
              </a:rPr>
              <a:t>General Requirements</a:t>
            </a:r>
          </a:p>
        </p:txBody>
      </p:sp>
    </p:spTree>
    <p:extLst>
      <p:ext uri="{BB962C8B-B14F-4D97-AF65-F5344CB8AC3E}">
        <p14:creationId xmlns:p14="http://schemas.microsoft.com/office/powerpoint/2010/main" val="227902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683" y="664161"/>
            <a:ext cx="6736976" cy="5078313"/>
          </a:xfrm>
          <a:prstGeom prst="rect">
            <a:avLst/>
          </a:prstGeom>
          <a:noFill/>
        </p:spPr>
        <p:txBody>
          <a:bodyPr wrap="square" lIns="91440" tIns="45720" rIns="91440" bIns="45720">
            <a:spAutoFit/>
          </a:bodyPr>
          <a:lstStyle/>
          <a:p>
            <a:pPr algn="ctr">
              <a:lnSpc>
                <a:spcPct val="150000"/>
              </a:lnSpc>
            </a:pP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Health System </a:t>
            </a:r>
          </a:p>
          <a:p>
            <a:pPr algn="ctr">
              <a:lnSpc>
                <a:spcPct val="150000"/>
              </a:lnSpc>
            </a:pP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Volunteer </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Roles </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 Post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Bacc</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Pre-Med Students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0621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2283" y="578222"/>
            <a:ext cx="5795682" cy="5724644"/>
          </a:xfrm>
          <a:prstGeom prst="rect">
            <a:avLst/>
          </a:prstGeom>
          <a:noFill/>
        </p:spPr>
        <p:txBody>
          <a:bodyPr wrap="square" rtlCol="0">
            <a:spAutoFit/>
          </a:bodyPr>
          <a:lstStyle/>
          <a:p>
            <a:pPr algn="ctr"/>
            <a:r>
              <a:rPr lang="en-US" sz="2000" b="1" dirty="0" smtClean="0">
                <a:solidFill>
                  <a:srgbClr val="002060"/>
                </a:solidFill>
              </a:rPr>
              <a:t>Health System Roles for Post </a:t>
            </a:r>
            <a:r>
              <a:rPr lang="en-US" sz="2000" b="1" dirty="0" err="1" smtClean="0">
                <a:solidFill>
                  <a:srgbClr val="002060"/>
                </a:solidFill>
              </a:rPr>
              <a:t>Baccs</a:t>
            </a:r>
            <a:endParaRPr lang="en-US" sz="2000" b="1" dirty="0" smtClean="0">
              <a:solidFill>
                <a:srgbClr val="002060"/>
              </a:solidFill>
            </a:endParaRPr>
          </a:p>
          <a:p>
            <a:pPr algn="ctr"/>
            <a:endParaRPr lang="en-US" sz="1000" b="1" dirty="0" smtClean="0">
              <a:solidFill>
                <a:srgbClr val="002060"/>
              </a:solidFill>
            </a:endParaRPr>
          </a:p>
          <a:p>
            <a:r>
              <a:rPr lang="en-US" sz="1000" b="1" dirty="0" smtClean="0">
                <a:solidFill>
                  <a:srgbClr val="002060"/>
                </a:solidFill>
              </a:rPr>
              <a:t>Escort </a:t>
            </a:r>
            <a:r>
              <a:rPr lang="en-US" sz="1000" b="1" dirty="0">
                <a:solidFill>
                  <a:srgbClr val="002060"/>
                </a:solidFill>
              </a:rPr>
              <a:t>&amp; Wayfinding:  </a:t>
            </a:r>
            <a:r>
              <a:rPr lang="en-US" sz="1000" dirty="0">
                <a:solidFill>
                  <a:srgbClr val="002060"/>
                </a:solidFill>
              </a:rPr>
              <a:t>A customer service position for those who like to walk. Volunteers assist patients and families by walking with them to their first destination.  Friendly, gregarious people are wanted in this role.  Basic wheelchair training provided. </a:t>
            </a:r>
            <a:r>
              <a:rPr lang="en-US" sz="1000" dirty="0" smtClean="0">
                <a:solidFill>
                  <a:srgbClr val="002060"/>
                </a:solidFill>
              </a:rPr>
              <a:t>Ask for Kim</a:t>
            </a:r>
          </a:p>
          <a:p>
            <a:r>
              <a:rPr lang="en-US" sz="1000" dirty="0" smtClean="0">
                <a:solidFill>
                  <a:srgbClr val="002060"/>
                </a:solidFill>
              </a:rPr>
              <a:t>	Location:  Main Hospital Lobby	</a:t>
            </a:r>
          </a:p>
          <a:p>
            <a:r>
              <a:rPr lang="en-US" sz="1000" dirty="0" smtClean="0">
                <a:solidFill>
                  <a:srgbClr val="002060"/>
                </a:solidFill>
              </a:rPr>
              <a:t>	Hours:  Monday – Friday, 3 hours shift 8 am - 5 pm </a:t>
            </a:r>
          </a:p>
          <a:p>
            <a:r>
              <a:rPr lang="en-US" sz="1000" dirty="0">
                <a:solidFill>
                  <a:srgbClr val="002060"/>
                </a:solidFill>
              </a:rPr>
              <a:t> </a:t>
            </a:r>
          </a:p>
          <a:p>
            <a:r>
              <a:rPr lang="en-US" sz="1000" b="1" dirty="0">
                <a:solidFill>
                  <a:srgbClr val="002060"/>
                </a:solidFill>
              </a:rPr>
              <a:t>Patient Deliveries:</a:t>
            </a:r>
            <a:r>
              <a:rPr lang="en-US" sz="1000" dirty="0">
                <a:solidFill>
                  <a:srgbClr val="002060"/>
                </a:solidFill>
              </a:rPr>
              <a:t>  Volunteers deliver florist arrangements, mail, packages and e-cards to the patient’s bedside, and may visit if the patient desires. This role can be combined with Wayfinding for a full shift of customer service and walking – come and exercise while helping others! </a:t>
            </a:r>
          </a:p>
          <a:p>
            <a:r>
              <a:rPr lang="en-US" sz="1000" dirty="0">
                <a:solidFill>
                  <a:srgbClr val="002060"/>
                </a:solidFill>
              </a:rPr>
              <a:t>Ask for Kim</a:t>
            </a:r>
          </a:p>
          <a:p>
            <a:r>
              <a:rPr lang="en-US" sz="1000" dirty="0">
                <a:solidFill>
                  <a:srgbClr val="002060"/>
                </a:solidFill>
              </a:rPr>
              <a:t>	</a:t>
            </a:r>
            <a:r>
              <a:rPr lang="en-US" sz="1000" dirty="0" smtClean="0">
                <a:solidFill>
                  <a:srgbClr val="002060"/>
                </a:solidFill>
              </a:rPr>
              <a:t>Location:  Main Hospital Lobby</a:t>
            </a:r>
          </a:p>
          <a:p>
            <a:r>
              <a:rPr lang="en-US" sz="1000" dirty="0">
                <a:solidFill>
                  <a:srgbClr val="002060"/>
                </a:solidFill>
              </a:rPr>
              <a:t>	</a:t>
            </a:r>
            <a:r>
              <a:rPr lang="en-US" sz="1000" dirty="0" smtClean="0">
                <a:solidFill>
                  <a:srgbClr val="002060"/>
                </a:solidFill>
              </a:rPr>
              <a:t>Hours</a:t>
            </a:r>
            <a:r>
              <a:rPr lang="en-US" sz="1000" dirty="0">
                <a:solidFill>
                  <a:srgbClr val="002060"/>
                </a:solidFill>
              </a:rPr>
              <a:t>:  Monday-Friday:  1 – 4 PM</a:t>
            </a:r>
          </a:p>
          <a:p>
            <a:r>
              <a:rPr lang="en-US" sz="1000" dirty="0">
                <a:solidFill>
                  <a:srgbClr val="002060"/>
                </a:solidFill>
              </a:rPr>
              <a:t> </a:t>
            </a:r>
          </a:p>
          <a:p>
            <a:r>
              <a:rPr lang="en-US" sz="1000" b="1" dirty="0">
                <a:solidFill>
                  <a:srgbClr val="002060"/>
                </a:solidFill>
              </a:rPr>
              <a:t>Driver, Patient Courtesy Shuttle:  </a:t>
            </a:r>
            <a:r>
              <a:rPr lang="en-US" sz="1000" dirty="0">
                <a:solidFill>
                  <a:srgbClr val="002060"/>
                </a:solidFill>
              </a:rPr>
              <a:t>Help patients and families navigate across “The Link” between University Hospital and the West Complex, driving a 3-passenger golf cart.  A great sit-down job for someone interested in providing great customer service, and saving many steps for frail patients. A valid driver’s license is required. Ask for Kim</a:t>
            </a:r>
          </a:p>
          <a:p>
            <a:r>
              <a:rPr lang="en-US" sz="1000" dirty="0">
                <a:solidFill>
                  <a:srgbClr val="002060"/>
                </a:solidFill>
              </a:rPr>
              <a:t>        </a:t>
            </a:r>
            <a:r>
              <a:rPr lang="en-US" sz="1000" dirty="0" smtClean="0">
                <a:solidFill>
                  <a:srgbClr val="002060"/>
                </a:solidFill>
              </a:rPr>
              <a:t>	Location:  Main Hospital Lobby</a:t>
            </a:r>
          </a:p>
          <a:p>
            <a:r>
              <a:rPr lang="en-US" sz="1000" dirty="0">
                <a:solidFill>
                  <a:srgbClr val="002060"/>
                </a:solidFill>
              </a:rPr>
              <a:t>	</a:t>
            </a:r>
            <a:r>
              <a:rPr lang="en-US" sz="1000" dirty="0" smtClean="0">
                <a:solidFill>
                  <a:srgbClr val="002060"/>
                </a:solidFill>
              </a:rPr>
              <a:t>Hours</a:t>
            </a:r>
            <a:r>
              <a:rPr lang="en-US" sz="1000" dirty="0">
                <a:solidFill>
                  <a:srgbClr val="002060"/>
                </a:solidFill>
              </a:rPr>
              <a:t>:  Monday–Friday, 3 hour shift between 8 am - 5 pm </a:t>
            </a:r>
          </a:p>
          <a:p>
            <a:r>
              <a:rPr lang="en-US" sz="1000" b="1" dirty="0">
                <a:solidFill>
                  <a:srgbClr val="002060"/>
                </a:solidFill>
              </a:rPr>
              <a:t> </a:t>
            </a:r>
            <a:endParaRPr lang="en-US" sz="1000" dirty="0">
              <a:solidFill>
                <a:srgbClr val="002060"/>
              </a:solidFill>
            </a:endParaRPr>
          </a:p>
          <a:p>
            <a:r>
              <a:rPr lang="en-GB" sz="1000" b="1" dirty="0">
                <a:solidFill>
                  <a:srgbClr val="002060"/>
                </a:solidFill>
              </a:rPr>
              <a:t>Dentistry Assistant</a:t>
            </a:r>
            <a:r>
              <a:rPr lang="en-GB" sz="1000" dirty="0">
                <a:solidFill>
                  <a:srgbClr val="002060"/>
                </a:solidFill>
              </a:rPr>
              <a:t>: </a:t>
            </a:r>
            <a:r>
              <a:rPr lang="en-US" sz="1000" dirty="0">
                <a:solidFill>
                  <a:srgbClr val="002060"/>
                </a:solidFill>
              </a:rPr>
              <a:t>V</a:t>
            </a:r>
            <a:r>
              <a:rPr lang="en-GB" sz="1000" dirty="0" err="1">
                <a:solidFill>
                  <a:srgbClr val="002060"/>
                </a:solidFill>
              </a:rPr>
              <a:t>olunteers</a:t>
            </a:r>
            <a:r>
              <a:rPr lang="en-GB" sz="1000" dirty="0">
                <a:solidFill>
                  <a:srgbClr val="002060"/>
                </a:solidFill>
              </a:rPr>
              <a:t> assist in </a:t>
            </a:r>
            <a:r>
              <a:rPr lang="en-GB" sz="1000" dirty="0" smtClean="0">
                <a:solidFill>
                  <a:srgbClr val="002060"/>
                </a:solidFill>
              </a:rPr>
              <a:t>the </a:t>
            </a:r>
            <a:r>
              <a:rPr lang="en-GB" sz="1000" dirty="0" err="1" smtClean="0">
                <a:solidFill>
                  <a:srgbClr val="002060"/>
                </a:solidFill>
              </a:rPr>
              <a:t>pediatric</a:t>
            </a:r>
            <a:r>
              <a:rPr lang="en-GB" sz="1000" dirty="0" smtClean="0">
                <a:solidFill>
                  <a:srgbClr val="002060"/>
                </a:solidFill>
              </a:rPr>
              <a:t>, dental clinic, </a:t>
            </a:r>
            <a:r>
              <a:rPr lang="en-GB" sz="1000" dirty="0">
                <a:solidFill>
                  <a:srgbClr val="002060"/>
                </a:solidFill>
              </a:rPr>
              <a:t>escort patients to exam rooms, stock clean supplies and provide administrative support. </a:t>
            </a:r>
            <a:r>
              <a:rPr lang="en-GB" sz="1000" dirty="0" smtClean="0">
                <a:solidFill>
                  <a:srgbClr val="002060"/>
                </a:solidFill>
              </a:rPr>
              <a:t>Ask for Kim</a:t>
            </a:r>
            <a:endParaRPr lang="en-US" sz="1000" dirty="0">
              <a:solidFill>
                <a:srgbClr val="002060"/>
              </a:solidFill>
            </a:endParaRPr>
          </a:p>
          <a:p>
            <a:r>
              <a:rPr lang="en-GB" sz="1000" dirty="0">
                <a:solidFill>
                  <a:srgbClr val="002060"/>
                </a:solidFill>
              </a:rPr>
              <a:t>	</a:t>
            </a:r>
            <a:r>
              <a:rPr lang="en-GB" sz="1000" dirty="0" smtClean="0">
                <a:solidFill>
                  <a:srgbClr val="002060"/>
                </a:solidFill>
              </a:rPr>
              <a:t>Location:  Barry Battle Outpatient Children’s Hospital	</a:t>
            </a:r>
          </a:p>
          <a:p>
            <a:r>
              <a:rPr lang="en-GB" sz="1000" dirty="0">
                <a:solidFill>
                  <a:srgbClr val="002060"/>
                </a:solidFill>
              </a:rPr>
              <a:t>	</a:t>
            </a:r>
            <a:r>
              <a:rPr lang="en-GB" sz="1000" dirty="0" smtClean="0">
                <a:solidFill>
                  <a:srgbClr val="002060"/>
                </a:solidFill>
              </a:rPr>
              <a:t>Hours</a:t>
            </a:r>
            <a:r>
              <a:rPr lang="en-GB" sz="1000" dirty="0">
                <a:solidFill>
                  <a:srgbClr val="002060"/>
                </a:solidFill>
              </a:rPr>
              <a:t>: Wednesday, Thursday  9 – 12 n, 1 – 3 PM</a:t>
            </a:r>
            <a:endParaRPr lang="en-US" sz="1000" dirty="0">
              <a:solidFill>
                <a:srgbClr val="002060"/>
              </a:solidFill>
            </a:endParaRPr>
          </a:p>
          <a:p>
            <a:r>
              <a:rPr lang="en-US" sz="1000" dirty="0">
                <a:solidFill>
                  <a:srgbClr val="002060"/>
                </a:solidFill>
              </a:rPr>
              <a:t> </a:t>
            </a:r>
          </a:p>
          <a:p>
            <a:r>
              <a:rPr lang="en-US" sz="1000" b="1" dirty="0">
                <a:solidFill>
                  <a:srgbClr val="002060"/>
                </a:solidFill>
              </a:rPr>
              <a:t>Therapy Assistant:  </a:t>
            </a:r>
            <a:r>
              <a:rPr lang="en-US" sz="1000" dirty="0">
                <a:solidFill>
                  <a:srgbClr val="002060"/>
                </a:solidFill>
              </a:rPr>
              <a:t>Volunteers assist staff and pediatric outpatients/ inpatients receiving Physical/Occupational Therapy Services with patient care activities and routine unit activities.  An excellent opportunity to observe and learn about pediatric Physical/Occupational/Speech Therapy. Ask for Kim </a:t>
            </a:r>
          </a:p>
          <a:p>
            <a:r>
              <a:rPr lang="en-US" sz="1000" dirty="0">
                <a:solidFill>
                  <a:srgbClr val="002060"/>
                </a:solidFill>
              </a:rPr>
              <a:t>	Location: </a:t>
            </a:r>
            <a:r>
              <a:rPr lang="en-GB" sz="1000" dirty="0">
                <a:solidFill>
                  <a:srgbClr val="002060"/>
                </a:solidFill>
              </a:rPr>
              <a:t>Barry Battle Outpatient Children’s Hospital  </a:t>
            </a:r>
            <a:endParaRPr lang="en-US" sz="1000" dirty="0">
              <a:solidFill>
                <a:srgbClr val="002060"/>
              </a:solidFill>
            </a:endParaRPr>
          </a:p>
          <a:p>
            <a:r>
              <a:rPr lang="en-US" sz="1000" dirty="0">
                <a:solidFill>
                  <a:srgbClr val="002060"/>
                </a:solidFill>
              </a:rPr>
              <a:t>	Hours:  Monday– Friday, 9 am – 5 pm (shifts vary)</a:t>
            </a:r>
          </a:p>
          <a:p>
            <a:endParaRPr lang="en-US" dirty="0"/>
          </a:p>
          <a:p>
            <a:endParaRPr lang="en-US" dirty="0"/>
          </a:p>
        </p:txBody>
      </p:sp>
    </p:spTree>
    <p:extLst>
      <p:ext uri="{BB962C8B-B14F-4D97-AF65-F5344CB8AC3E}">
        <p14:creationId xmlns:p14="http://schemas.microsoft.com/office/powerpoint/2010/main" val="895940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5713" y="541006"/>
            <a:ext cx="568796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UVA Cancer Center</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1720158" y="1819747"/>
            <a:ext cx="5739897" cy="2646878"/>
          </a:xfrm>
          <a:prstGeom prst="rect">
            <a:avLst/>
          </a:prstGeom>
          <a:noFill/>
        </p:spPr>
        <p:txBody>
          <a:bodyPr wrap="square" rtlCol="0">
            <a:spAutoFit/>
          </a:bodyPr>
          <a:lstStyle/>
          <a:p>
            <a:r>
              <a:rPr lang="en-US" sz="2000" dirty="0" smtClean="0">
                <a:solidFill>
                  <a:schemeClr val="accent1">
                    <a:lumMod val="75000"/>
                  </a:schemeClr>
                </a:solidFill>
              </a:rPr>
              <a:t>Open Roles for Post </a:t>
            </a:r>
            <a:r>
              <a:rPr lang="en-US" sz="2000" dirty="0" err="1" smtClean="0">
                <a:solidFill>
                  <a:schemeClr val="accent1">
                    <a:lumMod val="75000"/>
                  </a:schemeClr>
                </a:solidFill>
              </a:rPr>
              <a:t>Bacc</a:t>
            </a:r>
            <a:r>
              <a:rPr lang="en-US" sz="2000" dirty="0" smtClean="0">
                <a:solidFill>
                  <a:schemeClr val="accent1">
                    <a:lumMod val="75000"/>
                  </a:schemeClr>
                </a:solidFill>
              </a:rPr>
              <a:t> Students:</a:t>
            </a:r>
          </a:p>
          <a:p>
            <a:endParaRPr lang="en-US" sz="2000" dirty="0" smtClean="0">
              <a:solidFill>
                <a:schemeClr val="accent1">
                  <a:lumMod val="75000"/>
                </a:schemeClr>
              </a:solidFill>
            </a:endParaRPr>
          </a:p>
          <a:p>
            <a:r>
              <a:rPr lang="en-US" dirty="0" smtClean="0"/>
              <a:t>Infusion Hospitality at Emily Couric Clinical Cancer Center</a:t>
            </a:r>
          </a:p>
          <a:p>
            <a:r>
              <a:rPr lang="en-US" dirty="0" smtClean="0"/>
              <a:t>Mon-Friday 7:00AM – 9:00AM (+/- 30 min)</a:t>
            </a:r>
          </a:p>
          <a:p>
            <a:r>
              <a:rPr lang="en-US" dirty="0" smtClean="0"/>
              <a:t>Sat/Sun 9:00AM – 12:00 Noon (+/- 30 min)</a:t>
            </a:r>
          </a:p>
          <a:p>
            <a:endParaRPr lang="en-US" dirty="0"/>
          </a:p>
          <a:p>
            <a:r>
              <a:rPr lang="en-US" dirty="0" smtClean="0"/>
              <a:t>Inpatient Oncology/Stem Cell Unit at University Hospital</a:t>
            </a:r>
          </a:p>
          <a:p>
            <a:r>
              <a:rPr lang="en-US" smtClean="0"/>
              <a:t>Weeknights </a:t>
            </a:r>
            <a:r>
              <a:rPr lang="en-US" dirty="0" smtClean="0"/>
              <a:t>after 5:00pm</a:t>
            </a:r>
          </a:p>
          <a:p>
            <a:endParaRPr lang="en-US" dirty="0"/>
          </a:p>
        </p:txBody>
      </p:sp>
      <p:sp>
        <p:nvSpPr>
          <p:cNvPr id="4" name="TextBox 3"/>
          <p:cNvSpPr txBox="1"/>
          <p:nvPr/>
        </p:nvSpPr>
        <p:spPr>
          <a:xfrm>
            <a:off x="2216989" y="5055080"/>
            <a:ext cx="4450834" cy="646331"/>
          </a:xfrm>
          <a:prstGeom prst="rect">
            <a:avLst/>
          </a:prstGeom>
          <a:noFill/>
        </p:spPr>
        <p:txBody>
          <a:bodyPr wrap="none" rtlCol="0">
            <a:spAutoFit/>
          </a:bodyPr>
          <a:lstStyle/>
          <a:p>
            <a:r>
              <a:rPr lang="en-US" dirty="0" smtClean="0"/>
              <a:t>Email Maureen Oswald to set up an interview</a:t>
            </a:r>
          </a:p>
          <a:p>
            <a:pPr algn="ctr"/>
            <a:r>
              <a:rPr lang="en-US" dirty="0" smtClean="0"/>
              <a:t>mmo7u@virginia.edu</a:t>
            </a:r>
            <a:endParaRPr lang="en-US" dirty="0"/>
          </a:p>
        </p:txBody>
      </p:sp>
    </p:spTree>
    <p:extLst>
      <p:ext uri="{BB962C8B-B14F-4D97-AF65-F5344CB8AC3E}">
        <p14:creationId xmlns:p14="http://schemas.microsoft.com/office/powerpoint/2010/main" val="272315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5741" y="658701"/>
            <a:ext cx="523252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Emergency Dept.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1452722" y="1986411"/>
            <a:ext cx="6851374" cy="2862322"/>
          </a:xfrm>
          <a:prstGeom prst="rect">
            <a:avLst/>
          </a:prstGeom>
          <a:noFill/>
        </p:spPr>
        <p:txBody>
          <a:bodyPr wrap="square" rtlCol="0">
            <a:spAutoFit/>
          </a:bodyPr>
          <a:lstStyle/>
          <a:p>
            <a:r>
              <a:rPr lang="en-US" dirty="0" smtClean="0">
                <a:solidFill>
                  <a:srgbClr val="232D48"/>
                </a:solidFill>
              </a:rPr>
              <a:t>Volunteers round on patients providing comfort measures and companionship. Other tasks include:</a:t>
            </a:r>
          </a:p>
          <a:p>
            <a:r>
              <a:rPr lang="en-US" dirty="0" smtClean="0">
                <a:solidFill>
                  <a:srgbClr val="232D48"/>
                </a:solidFill>
              </a:rPr>
              <a:t>~ Restocking supplies </a:t>
            </a:r>
          </a:p>
          <a:p>
            <a:r>
              <a:rPr lang="en-US" dirty="0" smtClean="0">
                <a:solidFill>
                  <a:srgbClr val="232D48"/>
                </a:solidFill>
              </a:rPr>
              <a:t>~ Running errands and </a:t>
            </a:r>
          </a:p>
          <a:p>
            <a:r>
              <a:rPr lang="en-US" dirty="0" smtClean="0">
                <a:solidFill>
                  <a:srgbClr val="232D48"/>
                </a:solidFill>
              </a:rPr>
              <a:t>~ Providing wheelchair transport for patients to other parts of the hospital</a:t>
            </a:r>
          </a:p>
          <a:p>
            <a:endParaRPr lang="en-US" dirty="0">
              <a:solidFill>
                <a:srgbClr val="232D48"/>
              </a:solidFill>
            </a:endParaRPr>
          </a:p>
          <a:p>
            <a:r>
              <a:rPr lang="en-US" dirty="0" smtClean="0">
                <a:solidFill>
                  <a:srgbClr val="232D48"/>
                </a:solidFill>
              </a:rPr>
              <a:t>Shifts: 7 days a week, 3 hour shifts from 9am to 9pm</a:t>
            </a:r>
          </a:p>
          <a:p>
            <a:endParaRPr lang="en-US" dirty="0">
              <a:solidFill>
                <a:srgbClr val="232D48"/>
              </a:solidFill>
            </a:endParaRPr>
          </a:p>
          <a:p>
            <a:r>
              <a:rPr lang="en-US" dirty="0" smtClean="0">
                <a:solidFill>
                  <a:srgbClr val="232D48"/>
                </a:solidFill>
              </a:rPr>
              <a:t>Contact </a:t>
            </a:r>
            <a:r>
              <a:rPr lang="en-US" dirty="0" err="1" smtClean="0">
                <a:solidFill>
                  <a:srgbClr val="232D48"/>
                </a:solidFill>
              </a:rPr>
              <a:t>LaDelle</a:t>
            </a:r>
            <a:r>
              <a:rPr lang="en-US" dirty="0" smtClean="0">
                <a:solidFill>
                  <a:srgbClr val="232D48"/>
                </a:solidFill>
              </a:rPr>
              <a:t> Gay lh3wn@virginia.edu</a:t>
            </a:r>
            <a:endParaRPr lang="en-US" dirty="0"/>
          </a:p>
        </p:txBody>
      </p:sp>
    </p:spTree>
    <p:extLst>
      <p:ext uri="{BB962C8B-B14F-4D97-AF65-F5344CB8AC3E}">
        <p14:creationId xmlns:p14="http://schemas.microsoft.com/office/powerpoint/2010/main" val="22622337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UVA GEN inside 6">
  <a:themeElements>
    <a:clrScheme name="UVA New Brand Colors - USE">
      <a:dk1>
        <a:srgbClr val="E57228"/>
      </a:dk1>
      <a:lt1>
        <a:srgbClr val="0E1011"/>
      </a:lt1>
      <a:dk2>
        <a:srgbClr val="FFFFFE"/>
      </a:dk2>
      <a:lt2>
        <a:srgbClr val="FDFCFB"/>
      </a:lt2>
      <a:accent1>
        <a:srgbClr val="123C63"/>
      </a:accent1>
      <a:accent2>
        <a:srgbClr val="005256"/>
      </a:accent2>
      <a:accent3>
        <a:srgbClr val="9E283F"/>
      </a:accent3>
      <a:accent4>
        <a:srgbClr val="DEB021"/>
      </a:accent4>
      <a:accent5>
        <a:srgbClr val="FFFFFE"/>
      </a:accent5>
      <a:accent6>
        <a:srgbClr val="FDFCFB"/>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2357</TotalTime>
  <Words>1176</Words>
  <Application>Microsoft Office PowerPoint</Application>
  <PresentationFormat>On-screen Show (4:3)</PresentationFormat>
  <Paragraphs>169</Paragraphs>
  <Slides>21</Slides>
  <Notes>4</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37" baseType="lpstr">
      <vt:lpstr>ＭＳ Ｐゴシック</vt:lpstr>
      <vt:lpstr>ＭＳ Ｐゴシック</vt:lpstr>
      <vt:lpstr>Arial</vt:lpstr>
      <vt:lpstr>Calibri</vt:lpstr>
      <vt:lpstr>Franklin Gothic Book</vt:lpstr>
      <vt:lpstr>Franklin Gothic Medium</vt:lpstr>
      <vt:lpstr>ITC Franklin Gothic Book</vt:lpstr>
      <vt:lpstr>Verdana</vt:lpstr>
      <vt:lpstr>Wingdings</vt:lpstr>
      <vt:lpstr>2_UVA GEN inside 6</vt:lpstr>
      <vt:lpstr>3_UVA GEN inside 6</vt:lpstr>
      <vt:lpstr>4_UVA GEN inside 6</vt:lpstr>
      <vt:lpstr>6_UVA GEN inside 6</vt:lpstr>
      <vt:lpstr>5_UVA GEN inside 6</vt:lpstr>
      <vt:lpstr>Office Theme</vt:lpstr>
      <vt:lpstr>Acrobat Document</vt:lpstr>
      <vt:lpstr>PowerPoint Presentation</vt:lpstr>
      <vt:lpstr>Our Mission </vt:lpstr>
      <vt:lpstr>Our Vision</vt:lpstr>
      <vt:lpstr>Our Values</vt:lpstr>
      <vt:lpstr>General Requirements</vt:lpstr>
      <vt:lpstr>PowerPoint Presentation</vt:lpstr>
      <vt:lpstr>PowerPoint Presentation</vt:lpstr>
      <vt:lpstr>PowerPoint Presentation</vt:lpstr>
      <vt:lpstr>PowerPoint Presentation</vt:lpstr>
      <vt:lpstr>PowerPoint Presentation</vt:lpstr>
      <vt:lpstr>PowerPoint Presentation</vt:lpstr>
      <vt:lpstr>UVA Hospital Auxiliary</vt:lpstr>
      <vt:lpstr>PowerPoint Presentation</vt:lpstr>
      <vt:lpstr>UVA Hospital Auxiliary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Circle120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Vincent</dc:creator>
  <cp:lastModifiedBy>Gay, LaDelle I *HS</cp:lastModifiedBy>
  <cp:revision>141</cp:revision>
  <cp:lastPrinted>2020-08-28T18:03:23Z</cp:lastPrinted>
  <dcterms:created xsi:type="dcterms:W3CDTF">2017-10-18T15:58:36Z</dcterms:created>
  <dcterms:modified xsi:type="dcterms:W3CDTF">2021-06-10T14:56:16Z</dcterms:modified>
</cp:coreProperties>
</file>