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9" r:id="rId10"/>
    <p:sldId id="264" r:id="rId11"/>
    <p:sldId id="266" r:id="rId12"/>
    <p:sldId id="267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94F84-BBA7-D741-BD80-E81051FB366A}" v="37" dt="2024-07-10T20:53:42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/>
    <p:restoredTop sz="95964"/>
  </p:normalViewPr>
  <p:slideViewPr>
    <p:cSldViewPr snapToGrid="0">
      <p:cViewPr varScale="1">
        <p:scale>
          <a:sx n="91" d="100"/>
          <a:sy n="91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vapbpm.com/advising" TargetMode="External"/><Relationship Id="rId1" Type="http://schemas.openxmlformats.org/officeDocument/2006/relationships/hyperlink" Target="mailto:postbac@virginia.edu" TargetMode="Externa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bac@virginia.edu" TargetMode="External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hyperlink" Target="https://www.uvapbpm.com/advising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A1F83-1790-4754-A6FE-8D8900B0295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B58876-59EE-48A9-9813-47FEB77E668D}">
      <dgm:prSet/>
      <dgm:spPr/>
      <dgm:t>
        <a:bodyPr/>
        <a:lstStyle/>
        <a:p>
          <a:r>
            <a:rPr lang="en-US"/>
            <a:t>What experiences are you most proud of?</a:t>
          </a:r>
        </a:p>
      </dgm:t>
    </dgm:pt>
    <dgm:pt modelId="{4A4CD5D2-4A7B-4992-B14F-74944D4DD72C}" type="parTrans" cxnId="{85165FAA-EA60-4385-91DB-CD03C4957164}">
      <dgm:prSet/>
      <dgm:spPr/>
      <dgm:t>
        <a:bodyPr/>
        <a:lstStyle/>
        <a:p>
          <a:endParaRPr lang="en-US"/>
        </a:p>
      </dgm:t>
    </dgm:pt>
    <dgm:pt modelId="{43CB5A8C-4CAE-4F1E-A10B-26A86EB845B1}" type="sibTrans" cxnId="{85165FAA-EA60-4385-91DB-CD03C4957164}">
      <dgm:prSet/>
      <dgm:spPr/>
      <dgm:t>
        <a:bodyPr/>
        <a:lstStyle/>
        <a:p>
          <a:endParaRPr lang="en-US"/>
        </a:p>
      </dgm:t>
    </dgm:pt>
    <dgm:pt modelId="{46F71289-518F-436C-9818-7AF75F4C3EC0}">
      <dgm:prSet/>
      <dgm:spPr/>
      <dgm:t>
        <a:bodyPr/>
        <a:lstStyle/>
        <a:p>
          <a:r>
            <a:rPr lang="en-US"/>
            <a:t>If you only got to tell the Admissions Committee about 3 of your Experiences, which 3 would you pick?</a:t>
          </a:r>
        </a:p>
      </dgm:t>
    </dgm:pt>
    <dgm:pt modelId="{6DBBB9CF-2111-4F7E-886D-0AB24EED021B}" type="parTrans" cxnId="{F4A58183-889C-4AC3-8470-D46AA0667263}">
      <dgm:prSet/>
      <dgm:spPr/>
      <dgm:t>
        <a:bodyPr/>
        <a:lstStyle/>
        <a:p>
          <a:endParaRPr lang="en-US"/>
        </a:p>
      </dgm:t>
    </dgm:pt>
    <dgm:pt modelId="{1DFD2D1C-D412-4187-81D8-0B065DFB8561}" type="sibTrans" cxnId="{F4A58183-889C-4AC3-8470-D46AA0667263}">
      <dgm:prSet/>
      <dgm:spPr/>
      <dgm:t>
        <a:bodyPr/>
        <a:lstStyle/>
        <a:p>
          <a:endParaRPr lang="en-US"/>
        </a:p>
      </dgm:t>
    </dgm:pt>
    <dgm:pt modelId="{5B8F2D8C-CA82-4122-B380-2E4C98A754CC}">
      <dgm:prSet/>
      <dgm:spPr/>
      <dgm:t>
        <a:bodyPr/>
        <a:lstStyle/>
        <a:p>
          <a:r>
            <a:rPr lang="en-US"/>
            <a:t>These do </a:t>
          </a:r>
          <a:r>
            <a:rPr lang="en-US" u="sng"/>
            <a:t>not</a:t>
          </a:r>
          <a:r>
            <a:rPr lang="en-US"/>
            <a:t> all need to be medically or clinically related.</a:t>
          </a:r>
        </a:p>
      </dgm:t>
    </dgm:pt>
    <dgm:pt modelId="{07E211BF-FC45-48EB-B393-81CD29DDA051}" type="parTrans" cxnId="{5C6E3158-50BE-44F4-80C8-7206374E9265}">
      <dgm:prSet/>
      <dgm:spPr/>
      <dgm:t>
        <a:bodyPr/>
        <a:lstStyle/>
        <a:p>
          <a:endParaRPr lang="en-US"/>
        </a:p>
      </dgm:t>
    </dgm:pt>
    <dgm:pt modelId="{E02DEDB7-A4B3-41DB-A3E6-AA2C4044F6F4}" type="sibTrans" cxnId="{5C6E3158-50BE-44F4-80C8-7206374E9265}">
      <dgm:prSet/>
      <dgm:spPr/>
      <dgm:t>
        <a:bodyPr/>
        <a:lstStyle/>
        <a:p>
          <a:endParaRPr lang="en-US"/>
        </a:p>
      </dgm:t>
    </dgm:pt>
    <dgm:pt modelId="{59D65AF6-3C27-E841-86BC-54D00307C9CC}" type="pres">
      <dgm:prSet presAssocID="{604A1F83-1790-4754-A6FE-8D8900B0295A}" presName="linear" presStyleCnt="0">
        <dgm:presLayoutVars>
          <dgm:animLvl val="lvl"/>
          <dgm:resizeHandles val="exact"/>
        </dgm:presLayoutVars>
      </dgm:prSet>
      <dgm:spPr/>
    </dgm:pt>
    <dgm:pt modelId="{5BD0ABE6-46E4-2A40-BEB5-5A5861F67DA3}" type="pres">
      <dgm:prSet presAssocID="{52B58876-59EE-48A9-9813-47FEB77E66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9F4CD5-7B4C-0349-8CD0-5E98C24BF5F0}" type="pres">
      <dgm:prSet presAssocID="{43CB5A8C-4CAE-4F1E-A10B-26A86EB845B1}" presName="spacer" presStyleCnt="0"/>
      <dgm:spPr/>
    </dgm:pt>
    <dgm:pt modelId="{30F225C5-ECB5-CA47-9932-91EF66DCA84D}" type="pres">
      <dgm:prSet presAssocID="{46F71289-518F-436C-9818-7AF75F4C3E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0612D-850F-ED4E-AA83-9C4A83C521C3}" type="pres">
      <dgm:prSet presAssocID="{1DFD2D1C-D412-4187-81D8-0B065DFB8561}" presName="spacer" presStyleCnt="0"/>
      <dgm:spPr/>
    </dgm:pt>
    <dgm:pt modelId="{6C092CA8-9680-8041-A471-E4220ED891A8}" type="pres">
      <dgm:prSet presAssocID="{5B8F2D8C-CA82-4122-B380-2E4C98A754C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291D2A-8ED1-284B-80EB-23E434AD7836}" type="presOf" srcId="{52B58876-59EE-48A9-9813-47FEB77E668D}" destId="{5BD0ABE6-46E4-2A40-BEB5-5A5861F67DA3}" srcOrd="0" destOrd="0" presId="urn:microsoft.com/office/officeart/2005/8/layout/vList2"/>
    <dgm:cxn modelId="{5C6E3158-50BE-44F4-80C8-7206374E9265}" srcId="{604A1F83-1790-4754-A6FE-8D8900B0295A}" destId="{5B8F2D8C-CA82-4122-B380-2E4C98A754CC}" srcOrd="2" destOrd="0" parTransId="{07E211BF-FC45-48EB-B393-81CD29DDA051}" sibTransId="{E02DEDB7-A4B3-41DB-A3E6-AA2C4044F6F4}"/>
    <dgm:cxn modelId="{2B0F3B80-7A52-7240-91B1-F7A92AE6C2E4}" type="presOf" srcId="{46F71289-518F-436C-9818-7AF75F4C3EC0}" destId="{30F225C5-ECB5-CA47-9932-91EF66DCA84D}" srcOrd="0" destOrd="0" presId="urn:microsoft.com/office/officeart/2005/8/layout/vList2"/>
    <dgm:cxn modelId="{F4A58183-889C-4AC3-8470-D46AA0667263}" srcId="{604A1F83-1790-4754-A6FE-8D8900B0295A}" destId="{46F71289-518F-436C-9818-7AF75F4C3EC0}" srcOrd="1" destOrd="0" parTransId="{6DBBB9CF-2111-4F7E-886D-0AB24EED021B}" sibTransId="{1DFD2D1C-D412-4187-81D8-0B065DFB8561}"/>
    <dgm:cxn modelId="{85165FAA-EA60-4385-91DB-CD03C4957164}" srcId="{604A1F83-1790-4754-A6FE-8D8900B0295A}" destId="{52B58876-59EE-48A9-9813-47FEB77E668D}" srcOrd="0" destOrd="0" parTransId="{4A4CD5D2-4A7B-4992-B14F-74944D4DD72C}" sibTransId="{43CB5A8C-4CAE-4F1E-A10B-26A86EB845B1}"/>
    <dgm:cxn modelId="{A24C40BE-2898-9C49-9F0D-B29736188306}" type="presOf" srcId="{5B8F2D8C-CA82-4122-B380-2E4C98A754CC}" destId="{6C092CA8-9680-8041-A471-E4220ED891A8}" srcOrd="0" destOrd="0" presId="urn:microsoft.com/office/officeart/2005/8/layout/vList2"/>
    <dgm:cxn modelId="{7CF53AD8-DA3C-0845-9158-EE76C21BA4B6}" type="presOf" srcId="{604A1F83-1790-4754-A6FE-8D8900B0295A}" destId="{59D65AF6-3C27-E841-86BC-54D00307C9CC}" srcOrd="0" destOrd="0" presId="urn:microsoft.com/office/officeart/2005/8/layout/vList2"/>
    <dgm:cxn modelId="{9C6368C1-B368-E948-A600-55425EE1FAB5}" type="presParOf" srcId="{59D65AF6-3C27-E841-86BC-54D00307C9CC}" destId="{5BD0ABE6-46E4-2A40-BEB5-5A5861F67DA3}" srcOrd="0" destOrd="0" presId="urn:microsoft.com/office/officeart/2005/8/layout/vList2"/>
    <dgm:cxn modelId="{A3F5B629-06BD-F94B-A1C0-3F9438ABAA1C}" type="presParOf" srcId="{59D65AF6-3C27-E841-86BC-54D00307C9CC}" destId="{8C9F4CD5-7B4C-0349-8CD0-5E98C24BF5F0}" srcOrd="1" destOrd="0" presId="urn:microsoft.com/office/officeart/2005/8/layout/vList2"/>
    <dgm:cxn modelId="{D9BC9F3C-AC1C-1F40-8D66-0ED3E43254FE}" type="presParOf" srcId="{59D65AF6-3C27-E841-86BC-54D00307C9CC}" destId="{30F225C5-ECB5-CA47-9932-91EF66DCA84D}" srcOrd="2" destOrd="0" presId="urn:microsoft.com/office/officeart/2005/8/layout/vList2"/>
    <dgm:cxn modelId="{C54507C1-DE66-D442-9720-0B0BD727053D}" type="presParOf" srcId="{59D65AF6-3C27-E841-86BC-54D00307C9CC}" destId="{A1F0612D-850F-ED4E-AA83-9C4A83C521C3}" srcOrd="3" destOrd="0" presId="urn:microsoft.com/office/officeart/2005/8/layout/vList2"/>
    <dgm:cxn modelId="{738711E8-0A48-5E4C-B022-625A30CD3D5A}" type="presParOf" srcId="{59D65AF6-3C27-E841-86BC-54D00307C9CC}" destId="{6C092CA8-9680-8041-A471-E4220ED891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9A831-CA82-4957-B931-7EB020460AE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6B07A4-B913-4DFB-95BA-7BCBD46C2E43}">
      <dgm:prSet/>
      <dgm:spPr/>
      <dgm:t>
        <a:bodyPr/>
        <a:lstStyle/>
        <a:p>
          <a:r>
            <a:rPr lang="en-US" dirty="0"/>
            <a:t>Use the 700 characters to describe the Experience.</a:t>
          </a:r>
        </a:p>
      </dgm:t>
    </dgm:pt>
    <dgm:pt modelId="{745A8BAA-611C-4E16-802D-FFDC9C4D264A}" type="parTrans" cxnId="{15DC39C1-22EB-45E1-A6EE-1FFAE91B804B}">
      <dgm:prSet/>
      <dgm:spPr/>
      <dgm:t>
        <a:bodyPr/>
        <a:lstStyle/>
        <a:p>
          <a:endParaRPr lang="en-US"/>
        </a:p>
      </dgm:t>
    </dgm:pt>
    <dgm:pt modelId="{9387E056-2D2C-4427-A550-F90402D5DBE5}" type="sibTrans" cxnId="{15DC39C1-22EB-45E1-A6EE-1FFAE91B804B}">
      <dgm:prSet/>
      <dgm:spPr/>
      <dgm:t>
        <a:bodyPr/>
        <a:lstStyle/>
        <a:p>
          <a:endParaRPr lang="en-US"/>
        </a:p>
      </dgm:t>
    </dgm:pt>
    <dgm:pt modelId="{29CB6580-F649-484A-98C8-01079419ADEF}">
      <dgm:prSet/>
      <dgm:spPr/>
      <dgm:t>
        <a:bodyPr/>
        <a:lstStyle/>
        <a:p>
          <a:r>
            <a:rPr lang="en-US" dirty="0"/>
            <a:t>Use the additional 1325 characters to describe why it was so meaningful.</a:t>
          </a:r>
        </a:p>
      </dgm:t>
    </dgm:pt>
    <dgm:pt modelId="{B57867AF-9546-4455-9C4F-9DFB1D3155BF}" type="parTrans" cxnId="{E6E93FD9-998F-4EA2-A7BF-DB7E1A8E6378}">
      <dgm:prSet/>
      <dgm:spPr/>
      <dgm:t>
        <a:bodyPr/>
        <a:lstStyle/>
        <a:p>
          <a:endParaRPr lang="en-US"/>
        </a:p>
      </dgm:t>
    </dgm:pt>
    <dgm:pt modelId="{062646A1-23A2-4330-AD9F-8C6B15AECBA6}" type="sibTrans" cxnId="{E6E93FD9-998F-4EA2-A7BF-DB7E1A8E6378}">
      <dgm:prSet/>
      <dgm:spPr/>
      <dgm:t>
        <a:bodyPr/>
        <a:lstStyle/>
        <a:p>
          <a:endParaRPr lang="en-US"/>
        </a:p>
      </dgm:t>
    </dgm:pt>
    <dgm:pt modelId="{DC6C4C99-AE4C-4ADD-A227-DC0696E87E77}">
      <dgm:prSet/>
      <dgm:spPr/>
      <dgm:t>
        <a:bodyPr/>
        <a:lstStyle/>
        <a:p>
          <a:r>
            <a:rPr lang="en-US" baseline="0"/>
            <a:t>What do you remember most about these experiences?</a:t>
          </a:r>
          <a:endParaRPr lang="en-US"/>
        </a:p>
      </dgm:t>
    </dgm:pt>
    <dgm:pt modelId="{3737B2A6-CEF8-41FD-A11F-C45725F55251}" type="parTrans" cxnId="{01440B95-1B6B-464E-AABC-6DFF8E65EEFD}">
      <dgm:prSet/>
      <dgm:spPr/>
      <dgm:t>
        <a:bodyPr/>
        <a:lstStyle/>
        <a:p>
          <a:endParaRPr lang="en-US"/>
        </a:p>
      </dgm:t>
    </dgm:pt>
    <dgm:pt modelId="{AB5E3549-05CB-4972-AEE4-5294FC5CF27A}" type="sibTrans" cxnId="{01440B95-1B6B-464E-AABC-6DFF8E65EEFD}">
      <dgm:prSet/>
      <dgm:spPr/>
      <dgm:t>
        <a:bodyPr/>
        <a:lstStyle/>
        <a:p>
          <a:endParaRPr lang="en-US"/>
        </a:p>
      </dgm:t>
    </dgm:pt>
    <dgm:pt modelId="{7EB3EE63-B8B3-4103-8660-FFF09BF8AE62}">
      <dgm:prSet/>
      <dgm:spPr/>
      <dgm:t>
        <a:bodyPr/>
        <a:lstStyle/>
        <a:p>
          <a:r>
            <a:rPr lang="en-US" baseline="0" dirty="0"/>
            <a:t>Any memorable anecdotes, patients, students, </a:t>
          </a:r>
          <a:r>
            <a:rPr lang="en-US" baseline="0" dirty="0" err="1"/>
            <a:t>etc</a:t>
          </a:r>
          <a:r>
            <a:rPr lang="en-US" baseline="0" dirty="0"/>
            <a:t>?</a:t>
          </a:r>
          <a:endParaRPr lang="en-US" dirty="0"/>
        </a:p>
      </dgm:t>
    </dgm:pt>
    <dgm:pt modelId="{FCE88C20-4FED-4971-B06D-CD937AF2138E}" type="parTrans" cxnId="{53E42260-FAA2-4690-920A-F27125BCDE66}">
      <dgm:prSet/>
      <dgm:spPr/>
      <dgm:t>
        <a:bodyPr/>
        <a:lstStyle/>
        <a:p>
          <a:endParaRPr lang="en-US"/>
        </a:p>
      </dgm:t>
    </dgm:pt>
    <dgm:pt modelId="{EFB98ABC-3C67-4064-A459-F3667DB780D0}" type="sibTrans" cxnId="{53E42260-FAA2-4690-920A-F27125BCDE66}">
      <dgm:prSet/>
      <dgm:spPr/>
      <dgm:t>
        <a:bodyPr/>
        <a:lstStyle/>
        <a:p>
          <a:endParaRPr lang="en-US"/>
        </a:p>
      </dgm:t>
    </dgm:pt>
    <dgm:pt modelId="{D0D95562-6728-4C8C-98E1-9AA6ABAE57A6}">
      <dgm:prSet/>
      <dgm:spPr/>
      <dgm:t>
        <a:bodyPr/>
        <a:lstStyle/>
        <a:p>
          <a:r>
            <a:rPr lang="en-US" baseline="0" dirty="0"/>
            <a:t>Why did these experiences stick with you in such a special way?</a:t>
          </a:r>
          <a:endParaRPr lang="en-US" dirty="0"/>
        </a:p>
      </dgm:t>
    </dgm:pt>
    <dgm:pt modelId="{890C2712-1FD1-4772-B450-ABF496E34BF3}" type="parTrans" cxnId="{ADD7413A-CF76-4088-8B10-27DBB4BC1D2B}">
      <dgm:prSet/>
      <dgm:spPr/>
      <dgm:t>
        <a:bodyPr/>
        <a:lstStyle/>
        <a:p>
          <a:endParaRPr lang="en-US"/>
        </a:p>
      </dgm:t>
    </dgm:pt>
    <dgm:pt modelId="{BC5CCE1B-58FF-4448-B919-011250B96AFD}" type="sibTrans" cxnId="{ADD7413A-CF76-4088-8B10-27DBB4BC1D2B}">
      <dgm:prSet/>
      <dgm:spPr/>
      <dgm:t>
        <a:bodyPr/>
        <a:lstStyle/>
        <a:p>
          <a:endParaRPr lang="en-US"/>
        </a:p>
      </dgm:t>
    </dgm:pt>
    <dgm:pt modelId="{67708D38-F393-7F40-A2D0-051F204F2673}" type="pres">
      <dgm:prSet presAssocID="{6949A831-CA82-4957-B931-7EB020460AE1}" presName="Name0" presStyleCnt="0">
        <dgm:presLayoutVars>
          <dgm:dir/>
          <dgm:animLvl val="lvl"/>
          <dgm:resizeHandles val="exact"/>
        </dgm:presLayoutVars>
      </dgm:prSet>
      <dgm:spPr/>
    </dgm:pt>
    <dgm:pt modelId="{C2A2821F-C84A-1C4C-951E-2A817F3D0913}" type="pres">
      <dgm:prSet presAssocID="{29CB6580-F649-484A-98C8-01079419ADEF}" presName="boxAndChildren" presStyleCnt="0"/>
      <dgm:spPr/>
    </dgm:pt>
    <dgm:pt modelId="{4DF0DFF1-E55B-6844-8908-DAC46159D40C}" type="pres">
      <dgm:prSet presAssocID="{29CB6580-F649-484A-98C8-01079419ADEF}" presName="parentTextBox" presStyleLbl="node1" presStyleIdx="0" presStyleCnt="2"/>
      <dgm:spPr/>
    </dgm:pt>
    <dgm:pt modelId="{C0D23C87-0060-7A49-8B94-1BBB6D822C28}" type="pres">
      <dgm:prSet presAssocID="{29CB6580-F649-484A-98C8-01079419ADEF}" presName="entireBox" presStyleLbl="node1" presStyleIdx="0" presStyleCnt="2"/>
      <dgm:spPr/>
    </dgm:pt>
    <dgm:pt modelId="{9CCD8033-3981-BB49-A446-2F81B79BC44C}" type="pres">
      <dgm:prSet presAssocID="{29CB6580-F649-484A-98C8-01079419ADEF}" presName="descendantBox" presStyleCnt="0"/>
      <dgm:spPr/>
    </dgm:pt>
    <dgm:pt modelId="{473ACE81-4B22-A346-A9FC-64E2F21F9782}" type="pres">
      <dgm:prSet presAssocID="{DC6C4C99-AE4C-4ADD-A227-DC0696E87E77}" presName="childTextBox" presStyleLbl="fgAccFollowNode1" presStyleIdx="0" presStyleCnt="3">
        <dgm:presLayoutVars>
          <dgm:bulletEnabled val="1"/>
        </dgm:presLayoutVars>
      </dgm:prSet>
      <dgm:spPr/>
    </dgm:pt>
    <dgm:pt modelId="{DC8F7E5D-3203-DD4B-8A88-B8E54E035BC9}" type="pres">
      <dgm:prSet presAssocID="{7EB3EE63-B8B3-4103-8660-FFF09BF8AE62}" presName="childTextBox" presStyleLbl="fgAccFollowNode1" presStyleIdx="1" presStyleCnt="3">
        <dgm:presLayoutVars>
          <dgm:bulletEnabled val="1"/>
        </dgm:presLayoutVars>
      </dgm:prSet>
      <dgm:spPr/>
    </dgm:pt>
    <dgm:pt modelId="{5794A1F8-B082-324B-895E-0C2FEE761C5D}" type="pres">
      <dgm:prSet presAssocID="{D0D95562-6728-4C8C-98E1-9AA6ABAE57A6}" presName="childTextBox" presStyleLbl="fgAccFollowNode1" presStyleIdx="2" presStyleCnt="3">
        <dgm:presLayoutVars>
          <dgm:bulletEnabled val="1"/>
        </dgm:presLayoutVars>
      </dgm:prSet>
      <dgm:spPr/>
    </dgm:pt>
    <dgm:pt modelId="{5B172F16-E025-6E46-8990-294FB57017AD}" type="pres">
      <dgm:prSet presAssocID="{9387E056-2D2C-4427-A550-F90402D5DBE5}" presName="sp" presStyleCnt="0"/>
      <dgm:spPr/>
    </dgm:pt>
    <dgm:pt modelId="{99118DBD-0AF8-2E46-B4A1-074FC5E76220}" type="pres">
      <dgm:prSet presAssocID="{CA6B07A4-B913-4DFB-95BA-7BCBD46C2E43}" presName="arrowAndChildren" presStyleCnt="0"/>
      <dgm:spPr/>
    </dgm:pt>
    <dgm:pt modelId="{67B49EF1-762F-5148-B98E-79A3302E1D90}" type="pres">
      <dgm:prSet presAssocID="{CA6B07A4-B913-4DFB-95BA-7BCBD46C2E43}" presName="parentTextArrow" presStyleLbl="node1" presStyleIdx="1" presStyleCnt="2" custScaleY="43151"/>
      <dgm:spPr/>
    </dgm:pt>
  </dgm:ptLst>
  <dgm:cxnLst>
    <dgm:cxn modelId="{9AA18601-AC98-4049-8E7B-D48C19B31ACE}" type="presOf" srcId="{DC6C4C99-AE4C-4ADD-A227-DC0696E87E77}" destId="{473ACE81-4B22-A346-A9FC-64E2F21F9782}" srcOrd="0" destOrd="0" presId="urn:microsoft.com/office/officeart/2005/8/layout/process4"/>
    <dgm:cxn modelId="{56D9A338-63BF-E14D-9122-647ECCD7C6A6}" type="presOf" srcId="{7EB3EE63-B8B3-4103-8660-FFF09BF8AE62}" destId="{DC8F7E5D-3203-DD4B-8A88-B8E54E035BC9}" srcOrd="0" destOrd="0" presId="urn:microsoft.com/office/officeart/2005/8/layout/process4"/>
    <dgm:cxn modelId="{ADD7413A-CF76-4088-8B10-27DBB4BC1D2B}" srcId="{29CB6580-F649-484A-98C8-01079419ADEF}" destId="{D0D95562-6728-4C8C-98E1-9AA6ABAE57A6}" srcOrd="2" destOrd="0" parTransId="{890C2712-1FD1-4772-B450-ABF496E34BF3}" sibTransId="{BC5CCE1B-58FF-4448-B919-011250B96AFD}"/>
    <dgm:cxn modelId="{882ECA4D-56FC-2645-8D3B-CE9E2B95CCDE}" type="presOf" srcId="{CA6B07A4-B913-4DFB-95BA-7BCBD46C2E43}" destId="{67B49EF1-762F-5148-B98E-79A3302E1D90}" srcOrd="0" destOrd="0" presId="urn:microsoft.com/office/officeart/2005/8/layout/process4"/>
    <dgm:cxn modelId="{53E42260-FAA2-4690-920A-F27125BCDE66}" srcId="{29CB6580-F649-484A-98C8-01079419ADEF}" destId="{7EB3EE63-B8B3-4103-8660-FFF09BF8AE62}" srcOrd="1" destOrd="0" parTransId="{FCE88C20-4FED-4971-B06D-CD937AF2138E}" sibTransId="{EFB98ABC-3C67-4064-A459-F3667DB780D0}"/>
    <dgm:cxn modelId="{445F2B65-A8C8-DB43-B62B-DB0FC2E68AEB}" type="presOf" srcId="{29CB6580-F649-484A-98C8-01079419ADEF}" destId="{4DF0DFF1-E55B-6844-8908-DAC46159D40C}" srcOrd="0" destOrd="0" presId="urn:microsoft.com/office/officeart/2005/8/layout/process4"/>
    <dgm:cxn modelId="{11852082-12FF-3C4C-BE74-6235B1ED195F}" type="presOf" srcId="{29CB6580-F649-484A-98C8-01079419ADEF}" destId="{C0D23C87-0060-7A49-8B94-1BBB6D822C28}" srcOrd="1" destOrd="0" presId="urn:microsoft.com/office/officeart/2005/8/layout/process4"/>
    <dgm:cxn modelId="{01440B95-1B6B-464E-AABC-6DFF8E65EEFD}" srcId="{29CB6580-F649-484A-98C8-01079419ADEF}" destId="{DC6C4C99-AE4C-4ADD-A227-DC0696E87E77}" srcOrd="0" destOrd="0" parTransId="{3737B2A6-CEF8-41FD-A11F-C45725F55251}" sibTransId="{AB5E3549-05CB-4972-AEE4-5294FC5CF27A}"/>
    <dgm:cxn modelId="{D889AB96-C0F6-314A-9FD5-1C7E5BE842FD}" type="presOf" srcId="{D0D95562-6728-4C8C-98E1-9AA6ABAE57A6}" destId="{5794A1F8-B082-324B-895E-0C2FEE761C5D}" srcOrd="0" destOrd="0" presId="urn:microsoft.com/office/officeart/2005/8/layout/process4"/>
    <dgm:cxn modelId="{15DC39C1-22EB-45E1-A6EE-1FFAE91B804B}" srcId="{6949A831-CA82-4957-B931-7EB020460AE1}" destId="{CA6B07A4-B913-4DFB-95BA-7BCBD46C2E43}" srcOrd="0" destOrd="0" parTransId="{745A8BAA-611C-4E16-802D-FFDC9C4D264A}" sibTransId="{9387E056-2D2C-4427-A550-F90402D5DBE5}"/>
    <dgm:cxn modelId="{E6E93FD9-998F-4EA2-A7BF-DB7E1A8E6378}" srcId="{6949A831-CA82-4957-B931-7EB020460AE1}" destId="{29CB6580-F649-484A-98C8-01079419ADEF}" srcOrd="1" destOrd="0" parTransId="{B57867AF-9546-4455-9C4F-9DFB1D3155BF}" sibTransId="{062646A1-23A2-4330-AD9F-8C6B15AECBA6}"/>
    <dgm:cxn modelId="{FF5E6EDF-5109-E142-A39F-6C84EFB61622}" type="presOf" srcId="{6949A831-CA82-4957-B931-7EB020460AE1}" destId="{67708D38-F393-7F40-A2D0-051F204F2673}" srcOrd="0" destOrd="0" presId="urn:microsoft.com/office/officeart/2005/8/layout/process4"/>
    <dgm:cxn modelId="{5551D895-8E2C-1249-AF2E-9476AE4C1FD8}" type="presParOf" srcId="{67708D38-F393-7F40-A2D0-051F204F2673}" destId="{C2A2821F-C84A-1C4C-951E-2A817F3D0913}" srcOrd="0" destOrd="0" presId="urn:microsoft.com/office/officeart/2005/8/layout/process4"/>
    <dgm:cxn modelId="{16352077-B6DC-C44A-AB85-3B70D914446C}" type="presParOf" srcId="{C2A2821F-C84A-1C4C-951E-2A817F3D0913}" destId="{4DF0DFF1-E55B-6844-8908-DAC46159D40C}" srcOrd="0" destOrd="0" presId="urn:microsoft.com/office/officeart/2005/8/layout/process4"/>
    <dgm:cxn modelId="{91FD9B94-2385-254F-8DFB-8DF2D65D6AB1}" type="presParOf" srcId="{C2A2821F-C84A-1C4C-951E-2A817F3D0913}" destId="{C0D23C87-0060-7A49-8B94-1BBB6D822C28}" srcOrd="1" destOrd="0" presId="urn:microsoft.com/office/officeart/2005/8/layout/process4"/>
    <dgm:cxn modelId="{980D80C9-B58F-3F4B-A622-F4B5EE50DEB9}" type="presParOf" srcId="{C2A2821F-C84A-1C4C-951E-2A817F3D0913}" destId="{9CCD8033-3981-BB49-A446-2F81B79BC44C}" srcOrd="2" destOrd="0" presId="urn:microsoft.com/office/officeart/2005/8/layout/process4"/>
    <dgm:cxn modelId="{81594459-D395-D54B-907B-0679FF0259F5}" type="presParOf" srcId="{9CCD8033-3981-BB49-A446-2F81B79BC44C}" destId="{473ACE81-4B22-A346-A9FC-64E2F21F9782}" srcOrd="0" destOrd="0" presId="urn:microsoft.com/office/officeart/2005/8/layout/process4"/>
    <dgm:cxn modelId="{E3286438-DA82-0A42-B2CF-559B6396C0EA}" type="presParOf" srcId="{9CCD8033-3981-BB49-A446-2F81B79BC44C}" destId="{DC8F7E5D-3203-DD4B-8A88-B8E54E035BC9}" srcOrd="1" destOrd="0" presId="urn:microsoft.com/office/officeart/2005/8/layout/process4"/>
    <dgm:cxn modelId="{2D5D8DD0-1004-1041-9CF2-8C22C84769F6}" type="presParOf" srcId="{9CCD8033-3981-BB49-A446-2F81B79BC44C}" destId="{5794A1F8-B082-324B-895E-0C2FEE761C5D}" srcOrd="2" destOrd="0" presId="urn:microsoft.com/office/officeart/2005/8/layout/process4"/>
    <dgm:cxn modelId="{BB250139-85E4-4149-B7DC-2A6E0F0C8B26}" type="presParOf" srcId="{67708D38-F393-7F40-A2D0-051F204F2673}" destId="{5B172F16-E025-6E46-8990-294FB57017AD}" srcOrd="1" destOrd="0" presId="urn:microsoft.com/office/officeart/2005/8/layout/process4"/>
    <dgm:cxn modelId="{C643DBEE-2A96-FC41-B7D5-B055A79D5E38}" type="presParOf" srcId="{67708D38-F393-7F40-A2D0-051F204F2673}" destId="{99118DBD-0AF8-2E46-B4A1-074FC5E76220}" srcOrd="2" destOrd="0" presId="urn:microsoft.com/office/officeart/2005/8/layout/process4"/>
    <dgm:cxn modelId="{B97B48AF-4AD7-F049-B366-B0ACCC9AAA8E}" type="presParOf" srcId="{99118DBD-0AF8-2E46-B4A1-074FC5E76220}" destId="{67B49EF1-762F-5148-B98E-79A3302E1D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E89A68-1364-4BC5-9D97-CDCDCFDF13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46D5B-9DE1-47BB-9C98-690FB5DE2C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 us at </a:t>
          </a:r>
          <a:r>
            <a:rPr lang="en-US">
              <a:hlinkClick xmlns:r="http://schemas.openxmlformats.org/officeDocument/2006/relationships" r:id="rId1"/>
            </a:rPr>
            <a:t>postbac@virginia.edu</a:t>
          </a:r>
          <a:r>
            <a:rPr lang="en-US"/>
            <a:t> </a:t>
          </a:r>
        </a:p>
      </dgm:t>
    </dgm:pt>
    <dgm:pt modelId="{A4E74139-2275-4193-A2CF-E028C86FE044}" type="parTrans" cxnId="{E246BD6F-856A-48BA-B329-C4C5D05C0DAA}">
      <dgm:prSet/>
      <dgm:spPr/>
      <dgm:t>
        <a:bodyPr/>
        <a:lstStyle/>
        <a:p>
          <a:endParaRPr lang="en-US"/>
        </a:p>
      </dgm:t>
    </dgm:pt>
    <dgm:pt modelId="{F1F147F2-37FD-467A-A4EB-02C4669FD33E}" type="sibTrans" cxnId="{E246BD6F-856A-48BA-B329-C4C5D05C0DAA}">
      <dgm:prSet/>
      <dgm:spPr/>
      <dgm:t>
        <a:bodyPr/>
        <a:lstStyle/>
        <a:p>
          <a:endParaRPr lang="en-US"/>
        </a:p>
      </dgm:t>
    </dgm:pt>
    <dgm:pt modelId="{167DDE12-C4C4-41D2-B8B3-05AA4FB990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Schedule an appointment with an advisor: </a:t>
          </a:r>
          <a:r>
            <a:rPr lang="en-US">
              <a:hlinkClick xmlns:r="http://schemas.openxmlformats.org/officeDocument/2006/relationships" r:id="rId2"/>
            </a:rPr>
            <a:t>https://www.uvapbpm.com/advising</a:t>
          </a:r>
          <a:endParaRPr lang="en-US"/>
        </a:p>
      </dgm:t>
    </dgm:pt>
    <dgm:pt modelId="{FF6178FD-2A48-4D95-97D3-FA332E5FA138}" type="parTrans" cxnId="{EB9CB418-C64A-45FA-A4E1-042C5EB3A963}">
      <dgm:prSet/>
      <dgm:spPr/>
      <dgm:t>
        <a:bodyPr/>
        <a:lstStyle/>
        <a:p>
          <a:endParaRPr lang="en-US"/>
        </a:p>
      </dgm:t>
    </dgm:pt>
    <dgm:pt modelId="{9F419B47-FFEA-48F2-8F9E-B5140C5CBC87}" type="sibTrans" cxnId="{EB9CB418-C64A-45FA-A4E1-042C5EB3A963}">
      <dgm:prSet/>
      <dgm:spPr/>
      <dgm:t>
        <a:bodyPr/>
        <a:lstStyle/>
        <a:p>
          <a:endParaRPr lang="en-US"/>
        </a:p>
      </dgm:t>
    </dgm:pt>
    <dgm:pt modelId="{147075C3-49B5-492A-B675-290EEF1F0E50}" type="pres">
      <dgm:prSet presAssocID="{BEE89A68-1364-4BC5-9D97-CDCDCFDF13D9}" presName="root" presStyleCnt="0">
        <dgm:presLayoutVars>
          <dgm:dir/>
          <dgm:resizeHandles val="exact"/>
        </dgm:presLayoutVars>
      </dgm:prSet>
      <dgm:spPr/>
    </dgm:pt>
    <dgm:pt modelId="{89ACD9C0-A2C0-4058-B5DE-D717C7293B18}" type="pres">
      <dgm:prSet presAssocID="{D7746D5B-9DE1-47BB-9C98-690FB5DE2C22}" presName="compNode" presStyleCnt="0"/>
      <dgm:spPr/>
    </dgm:pt>
    <dgm:pt modelId="{82C7084B-AC0A-4952-9D37-C5BE0EB01BED}" type="pres">
      <dgm:prSet presAssocID="{D7746D5B-9DE1-47BB-9C98-690FB5DE2C22}" presName="bgRect" presStyleLbl="bgShp" presStyleIdx="0" presStyleCnt="2"/>
      <dgm:spPr/>
    </dgm:pt>
    <dgm:pt modelId="{99D8854E-78C0-4DDB-9B63-AE08BF7F4751}" type="pres">
      <dgm:prSet presAssocID="{D7746D5B-9DE1-47BB-9C98-690FB5DE2C22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6A5050A-3499-4949-A4B6-58FC9C6C4BB9}" type="pres">
      <dgm:prSet presAssocID="{D7746D5B-9DE1-47BB-9C98-690FB5DE2C22}" presName="spaceRect" presStyleCnt="0"/>
      <dgm:spPr/>
    </dgm:pt>
    <dgm:pt modelId="{3EB27F6D-7FF0-45C1-97E2-56903ABC41A7}" type="pres">
      <dgm:prSet presAssocID="{D7746D5B-9DE1-47BB-9C98-690FB5DE2C22}" presName="parTx" presStyleLbl="revTx" presStyleIdx="0" presStyleCnt="2">
        <dgm:presLayoutVars>
          <dgm:chMax val="0"/>
          <dgm:chPref val="0"/>
        </dgm:presLayoutVars>
      </dgm:prSet>
      <dgm:spPr/>
    </dgm:pt>
    <dgm:pt modelId="{868C24D3-85F7-4968-9432-1C97638E0445}" type="pres">
      <dgm:prSet presAssocID="{F1F147F2-37FD-467A-A4EB-02C4669FD33E}" presName="sibTrans" presStyleCnt="0"/>
      <dgm:spPr/>
    </dgm:pt>
    <dgm:pt modelId="{D1FC77C1-B7BC-45EC-B648-040D7676E223}" type="pres">
      <dgm:prSet presAssocID="{167DDE12-C4C4-41D2-B8B3-05AA4FB9903E}" presName="compNode" presStyleCnt="0"/>
      <dgm:spPr/>
    </dgm:pt>
    <dgm:pt modelId="{57C31A7C-7871-4022-9113-052A755D3BEF}" type="pres">
      <dgm:prSet presAssocID="{167DDE12-C4C4-41D2-B8B3-05AA4FB9903E}" presName="bgRect" presStyleLbl="bgShp" presStyleIdx="1" presStyleCnt="2"/>
      <dgm:spPr/>
    </dgm:pt>
    <dgm:pt modelId="{9BEE0514-ED45-4D03-BAB5-A5FF34097B0F}" type="pres">
      <dgm:prSet presAssocID="{167DDE12-C4C4-41D2-B8B3-05AA4FB9903E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8BF8B09-4B3A-4CFE-AD11-F7275AF96DF2}" type="pres">
      <dgm:prSet presAssocID="{167DDE12-C4C4-41D2-B8B3-05AA4FB9903E}" presName="spaceRect" presStyleCnt="0"/>
      <dgm:spPr/>
    </dgm:pt>
    <dgm:pt modelId="{D0F1CA20-7CB7-4D22-8A5C-8CA6A60E9D50}" type="pres">
      <dgm:prSet presAssocID="{167DDE12-C4C4-41D2-B8B3-05AA4FB9903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9CB418-C64A-45FA-A4E1-042C5EB3A963}" srcId="{BEE89A68-1364-4BC5-9D97-CDCDCFDF13D9}" destId="{167DDE12-C4C4-41D2-B8B3-05AA4FB9903E}" srcOrd="1" destOrd="0" parTransId="{FF6178FD-2A48-4D95-97D3-FA332E5FA138}" sibTransId="{9F419B47-FFEA-48F2-8F9E-B5140C5CBC87}"/>
    <dgm:cxn modelId="{1E361852-7FF2-4C5E-8D5E-5CDACA93ABF5}" type="presOf" srcId="{BEE89A68-1364-4BC5-9D97-CDCDCFDF13D9}" destId="{147075C3-49B5-492A-B675-290EEF1F0E50}" srcOrd="0" destOrd="0" presId="urn:microsoft.com/office/officeart/2018/2/layout/IconVerticalSolidList"/>
    <dgm:cxn modelId="{E246BD6F-856A-48BA-B329-C4C5D05C0DAA}" srcId="{BEE89A68-1364-4BC5-9D97-CDCDCFDF13D9}" destId="{D7746D5B-9DE1-47BB-9C98-690FB5DE2C22}" srcOrd="0" destOrd="0" parTransId="{A4E74139-2275-4193-A2CF-E028C86FE044}" sibTransId="{F1F147F2-37FD-467A-A4EB-02C4669FD33E}"/>
    <dgm:cxn modelId="{A51CF8A0-EC66-4ECD-9167-039AD76E9F70}" type="presOf" srcId="{D7746D5B-9DE1-47BB-9C98-690FB5DE2C22}" destId="{3EB27F6D-7FF0-45C1-97E2-56903ABC41A7}" srcOrd="0" destOrd="0" presId="urn:microsoft.com/office/officeart/2018/2/layout/IconVerticalSolidList"/>
    <dgm:cxn modelId="{FB22F5BF-46E4-4BB4-B9EE-300B442FB429}" type="presOf" srcId="{167DDE12-C4C4-41D2-B8B3-05AA4FB9903E}" destId="{D0F1CA20-7CB7-4D22-8A5C-8CA6A60E9D50}" srcOrd="0" destOrd="0" presId="urn:microsoft.com/office/officeart/2018/2/layout/IconVerticalSolidList"/>
    <dgm:cxn modelId="{101F6892-BE86-4BCA-A533-417F9D36420B}" type="presParOf" srcId="{147075C3-49B5-492A-B675-290EEF1F0E50}" destId="{89ACD9C0-A2C0-4058-B5DE-D717C7293B18}" srcOrd="0" destOrd="0" presId="urn:microsoft.com/office/officeart/2018/2/layout/IconVerticalSolidList"/>
    <dgm:cxn modelId="{DEBC082A-F3CD-463A-8226-5D96940354C6}" type="presParOf" srcId="{89ACD9C0-A2C0-4058-B5DE-D717C7293B18}" destId="{82C7084B-AC0A-4952-9D37-C5BE0EB01BED}" srcOrd="0" destOrd="0" presId="urn:microsoft.com/office/officeart/2018/2/layout/IconVerticalSolidList"/>
    <dgm:cxn modelId="{9E083618-33C4-4EF5-BDF4-D5A4873A0799}" type="presParOf" srcId="{89ACD9C0-A2C0-4058-B5DE-D717C7293B18}" destId="{99D8854E-78C0-4DDB-9B63-AE08BF7F4751}" srcOrd="1" destOrd="0" presId="urn:microsoft.com/office/officeart/2018/2/layout/IconVerticalSolidList"/>
    <dgm:cxn modelId="{C5C2077B-9E2D-4CA7-8CC3-D703F3698D18}" type="presParOf" srcId="{89ACD9C0-A2C0-4058-B5DE-D717C7293B18}" destId="{26A5050A-3499-4949-A4B6-58FC9C6C4BB9}" srcOrd="2" destOrd="0" presId="urn:microsoft.com/office/officeart/2018/2/layout/IconVerticalSolidList"/>
    <dgm:cxn modelId="{9CD97854-C438-4CC1-8046-8E58384BDA62}" type="presParOf" srcId="{89ACD9C0-A2C0-4058-B5DE-D717C7293B18}" destId="{3EB27F6D-7FF0-45C1-97E2-56903ABC41A7}" srcOrd="3" destOrd="0" presId="urn:microsoft.com/office/officeart/2018/2/layout/IconVerticalSolidList"/>
    <dgm:cxn modelId="{5F9F22A4-6E9B-4694-AC60-7418828982C6}" type="presParOf" srcId="{147075C3-49B5-492A-B675-290EEF1F0E50}" destId="{868C24D3-85F7-4968-9432-1C97638E0445}" srcOrd="1" destOrd="0" presId="urn:microsoft.com/office/officeart/2018/2/layout/IconVerticalSolidList"/>
    <dgm:cxn modelId="{51480D2B-43BE-4B58-9674-A4542DEF1850}" type="presParOf" srcId="{147075C3-49B5-492A-B675-290EEF1F0E50}" destId="{D1FC77C1-B7BC-45EC-B648-040D7676E223}" srcOrd="2" destOrd="0" presId="urn:microsoft.com/office/officeart/2018/2/layout/IconVerticalSolidList"/>
    <dgm:cxn modelId="{14E8C26D-FF81-4D2F-AFA2-7390B58F059B}" type="presParOf" srcId="{D1FC77C1-B7BC-45EC-B648-040D7676E223}" destId="{57C31A7C-7871-4022-9113-052A755D3BEF}" srcOrd="0" destOrd="0" presId="urn:microsoft.com/office/officeart/2018/2/layout/IconVerticalSolidList"/>
    <dgm:cxn modelId="{65B29EAB-AE50-4F05-AE75-C66D49D293C9}" type="presParOf" srcId="{D1FC77C1-B7BC-45EC-B648-040D7676E223}" destId="{9BEE0514-ED45-4D03-BAB5-A5FF34097B0F}" srcOrd="1" destOrd="0" presId="urn:microsoft.com/office/officeart/2018/2/layout/IconVerticalSolidList"/>
    <dgm:cxn modelId="{443E72E9-0B52-4026-B940-D4A2F8D3E485}" type="presParOf" srcId="{D1FC77C1-B7BC-45EC-B648-040D7676E223}" destId="{E8BF8B09-4B3A-4CFE-AD11-F7275AF96DF2}" srcOrd="2" destOrd="0" presId="urn:microsoft.com/office/officeart/2018/2/layout/IconVerticalSolidList"/>
    <dgm:cxn modelId="{138839FA-A15A-40E3-A310-B95CC30DB9FA}" type="presParOf" srcId="{D1FC77C1-B7BC-45EC-B648-040D7676E223}" destId="{D0F1CA20-7CB7-4D22-8A5C-8CA6A60E9D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0ABE6-46E4-2A40-BEB5-5A5861F67DA3}">
      <dsp:nvSpPr>
        <dsp:cNvPr id="0" name=""/>
        <dsp:cNvSpPr/>
      </dsp:nvSpPr>
      <dsp:spPr>
        <a:xfrm>
          <a:off x="0" y="8176"/>
          <a:ext cx="5913437" cy="14864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experiences are you most proud of?</a:t>
          </a:r>
        </a:p>
      </dsp:txBody>
      <dsp:txXfrm>
        <a:off x="72564" y="80740"/>
        <a:ext cx="5768309" cy="1341356"/>
      </dsp:txXfrm>
    </dsp:sp>
    <dsp:sp modelId="{30F225C5-ECB5-CA47-9932-91EF66DCA84D}">
      <dsp:nvSpPr>
        <dsp:cNvPr id="0" name=""/>
        <dsp:cNvSpPr/>
      </dsp:nvSpPr>
      <dsp:spPr>
        <a:xfrm>
          <a:off x="0" y="1575301"/>
          <a:ext cx="5913437" cy="1486484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If you only got to tell the Admissions Committee about 3 of your Experiences, which 3 would you pick?</a:t>
          </a:r>
        </a:p>
      </dsp:txBody>
      <dsp:txXfrm>
        <a:off x="72564" y="1647865"/>
        <a:ext cx="5768309" cy="1341356"/>
      </dsp:txXfrm>
    </dsp:sp>
    <dsp:sp modelId="{6C092CA8-9680-8041-A471-E4220ED891A8}">
      <dsp:nvSpPr>
        <dsp:cNvPr id="0" name=""/>
        <dsp:cNvSpPr/>
      </dsp:nvSpPr>
      <dsp:spPr>
        <a:xfrm>
          <a:off x="0" y="3142426"/>
          <a:ext cx="5913437" cy="1486484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These do </a:t>
          </a:r>
          <a:r>
            <a:rPr lang="en-US" sz="2800" u="sng" kern="1200"/>
            <a:t>not</a:t>
          </a:r>
          <a:r>
            <a:rPr lang="en-US" sz="2800" kern="1200"/>
            <a:t> all need to be medically or clinically related.</a:t>
          </a:r>
        </a:p>
      </dsp:txBody>
      <dsp:txXfrm>
        <a:off x="72564" y="3214990"/>
        <a:ext cx="5768309" cy="1341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23C87-0060-7A49-8B94-1BBB6D822C28}">
      <dsp:nvSpPr>
        <dsp:cNvPr id="0" name=""/>
        <dsp:cNvSpPr/>
      </dsp:nvSpPr>
      <dsp:spPr>
        <a:xfrm>
          <a:off x="0" y="1944471"/>
          <a:ext cx="10926062" cy="2996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Use the additional 1325 characters to describe why it was so meaningful.</a:t>
          </a:r>
        </a:p>
      </dsp:txBody>
      <dsp:txXfrm>
        <a:off x="0" y="1944471"/>
        <a:ext cx="10926062" cy="1618375"/>
      </dsp:txXfrm>
    </dsp:sp>
    <dsp:sp modelId="{473ACE81-4B22-A346-A9FC-64E2F21F9782}">
      <dsp:nvSpPr>
        <dsp:cNvPr id="0" name=""/>
        <dsp:cNvSpPr/>
      </dsp:nvSpPr>
      <dsp:spPr>
        <a:xfrm>
          <a:off x="5334" y="3502907"/>
          <a:ext cx="3638464" cy="13786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What do you remember most about these experiences?</a:t>
          </a:r>
          <a:endParaRPr lang="en-US" sz="2400" kern="1200"/>
        </a:p>
      </dsp:txBody>
      <dsp:txXfrm>
        <a:off x="5334" y="3502907"/>
        <a:ext cx="3638464" cy="1378616"/>
      </dsp:txXfrm>
    </dsp:sp>
    <dsp:sp modelId="{DC8F7E5D-3203-DD4B-8A88-B8E54E035BC9}">
      <dsp:nvSpPr>
        <dsp:cNvPr id="0" name=""/>
        <dsp:cNvSpPr/>
      </dsp:nvSpPr>
      <dsp:spPr>
        <a:xfrm>
          <a:off x="3643798" y="3502907"/>
          <a:ext cx="3638464" cy="1378616"/>
        </a:xfrm>
        <a:prstGeom prst="rect">
          <a:avLst/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Any memorable anecdotes, patients, students, </a:t>
          </a:r>
          <a:r>
            <a:rPr lang="en-US" sz="2400" kern="1200" baseline="0" dirty="0" err="1"/>
            <a:t>etc</a:t>
          </a:r>
          <a:r>
            <a:rPr lang="en-US" sz="2400" kern="1200" baseline="0" dirty="0"/>
            <a:t>?</a:t>
          </a:r>
          <a:endParaRPr lang="en-US" sz="2400" kern="1200" dirty="0"/>
        </a:p>
      </dsp:txBody>
      <dsp:txXfrm>
        <a:off x="3643798" y="3502907"/>
        <a:ext cx="3638464" cy="1378616"/>
      </dsp:txXfrm>
    </dsp:sp>
    <dsp:sp modelId="{5794A1F8-B082-324B-895E-0C2FEE761C5D}">
      <dsp:nvSpPr>
        <dsp:cNvPr id="0" name=""/>
        <dsp:cNvSpPr/>
      </dsp:nvSpPr>
      <dsp:spPr>
        <a:xfrm>
          <a:off x="7282263" y="3502907"/>
          <a:ext cx="3638464" cy="1378616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Why did these experiences stick with you in such a special way?</a:t>
          </a:r>
          <a:endParaRPr lang="en-US" sz="2400" kern="1200" dirty="0"/>
        </a:p>
      </dsp:txBody>
      <dsp:txXfrm>
        <a:off x="7282263" y="3502907"/>
        <a:ext cx="3638464" cy="1378616"/>
      </dsp:txXfrm>
    </dsp:sp>
    <dsp:sp modelId="{67B49EF1-762F-5148-B98E-79A3302E1D90}">
      <dsp:nvSpPr>
        <dsp:cNvPr id="0" name=""/>
        <dsp:cNvSpPr/>
      </dsp:nvSpPr>
      <dsp:spPr>
        <a:xfrm rot="10800000">
          <a:off x="0" y="435"/>
          <a:ext cx="10926062" cy="1988990"/>
        </a:xfrm>
        <a:prstGeom prst="upArrowCallou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Use the 700 characters to describe the Experience.</a:t>
          </a:r>
        </a:p>
      </dsp:txBody>
      <dsp:txXfrm rot="10800000">
        <a:off x="0" y="435"/>
        <a:ext cx="10926062" cy="129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7084B-AC0A-4952-9D37-C5BE0EB01BED}">
      <dsp:nvSpPr>
        <dsp:cNvPr id="0" name=""/>
        <dsp:cNvSpPr/>
      </dsp:nvSpPr>
      <dsp:spPr>
        <a:xfrm>
          <a:off x="0" y="587046"/>
          <a:ext cx="9917707" cy="1083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8854E-78C0-4DDB-9B63-AE08BF7F4751}">
      <dsp:nvSpPr>
        <dsp:cNvPr id="0" name=""/>
        <dsp:cNvSpPr/>
      </dsp:nvSpPr>
      <dsp:spPr>
        <a:xfrm>
          <a:off x="327842" y="830895"/>
          <a:ext cx="596077" cy="596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27F6D-7FF0-45C1-97E2-56903ABC41A7}">
      <dsp:nvSpPr>
        <dsp:cNvPr id="0" name=""/>
        <dsp:cNvSpPr/>
      </dsp:nvSpPr>
      <dsp:spPr>
        <a:xfrm>
          <a:off x="1251762" y="587046"/>
          <a:ext cx="8665945" cy="108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00" tIns="114700" rIns="114700" bIns="1147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Email us at </a:t>
          </a:r>
          <a:r>
            <a:rPr lang="en-US" sz="2500" kern="1200">
              <a:hlinkClick xmlns:r="http://schemas.openxmlformats.org/officeDocument/2006/relationships" r:id="rId3"/>
            </a:rPr>
            <a:t>postbac@virginia.edu</a:t>
          </a:r>
          <a:r>
            <a:rPr lang="en-US" sz="2500" kern="1200"/>
            <a:t> </a:t>
          </a:r>
        </a:p>
      </dsp:txBody>
      <dsp:txXfrm>
        <a:off x="1251762" y="587046"/>
        <a:ext cx="8665945" cy="1083777"/>
      </dsp:txXfrm>
    </dsp:sp>
    <dsp:sp modelId="{57C31A7C-7871-4022-9113-052A755D3BEF}">
      <dsp:nvSpPr>
        <dsp:cNvPr id="0" name=""/>
        <dsp:cNvSpPr/>
      </dsp:nvSpPr>
      <dsp:spPr>
        <a:xfrm>
          <a:off x="0" y="1941767"/>
          <a:ext cx="9917707" cy="1083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0514-ED45-4D03-BAB5-A5FF34097B0F}">
      <dsp:nvSpPr>
        <dsp:cNvPr id="0" name=""/>
        <dsp:cNvSpPr/>
      </dsp:nvSpPr>
      <dsp:spPr>
        <a:xfrm>
          <a:off x="327842" y="2185617"/>
          <a:ext cx="596077" cy="59607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1CA20-7CB7-4D22-8A5C-8CA6A60E9D50}">
      <dsp:nvSpPr>
        <dsp:cNvPr id="0" name=""/>
        <dsp:cNvSpPr/>
      </dsp:nvSpPr>
      <dsp:spPr>
        <a:xfrm>
          <a:off x="1251762" y="1941767"/>
          <a:ext cx="8665945" cy="108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00" tIns="114700" rIns="114700" bIns="1147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Schedule an appointment with an advisor: </a:t>
          </a:r>
          <a:r>
            <a:rPr lang="en-US" sz="2500" kern="1200">
              <a:hlinkClick xmlns:r="http://schemas.openxmlformats.org/officeDocument/2006/relationships" r:id="rId6"/>
            </a:rPr>
            <a:t>https://www.uvapbpm.com/advising</a:t>
          </a:r>
          <a:endParaRPr lang="en-US" sz="2500" kern="1200"/>
        </a:p>
      </dsp:txBody>
      <dsp:txXfrm>
        <a:off x="1251762" y="1941767"/>
        <a:ext cx="8665945" cy="1083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F5397-641F-EE43-9372-361847D38C25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BFCB4-5A8C-FD45-BADC-F89DD0BBB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AAMC (again) – evaluation of candidates – how the program provides opportunities to demonstrate/develop/grow in these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028F-956A-4561-BB3A-793233198E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A848D-12C3-36AD-5BCC-A2C5AA86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How to write your experiences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4931B-34D6-8063-3FCF-466F3CED0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3632433" cy="419629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Susan </a:t>
            </a:r>
            <a:r>
              <a:rPr lang="en-US" sz="2400" dirty="0" err="1"/>
              <a:t>salko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&amp; </a:t>
            </a:r>
            <a:r>
              <a:rPr lang="en-US" sz="2400" dirty="0" err="1"/>
              <a:t>jillian</a:t>
            </a:r>
            <a:r>
              <a:rPr lang="en-US" sz="2400" dirty="0"/>
              <a:t> </a:t>
            </a:r>
            <a:r>
              <a:rPr lang="en-US" sz="2400" dirty="0" err="1"/>
              <a:t>golaszewski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Recording Jul 10, 2024 at 4:53:42 PM">
            <a:hlinkClick r:id="" action="ppaction://media"/>
            <a:extLst>
              <a:ext uri="{FF2B5EF4-FFF2-40B4-BE49-F238E27FC236}">
                <a16:creationId xmlns:a16="http://schemas.microsoft.com/office/drawing/2014/main" id="{9FB1C43F-A599-34C6-D0A9-D59D14255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4764" y="47955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3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A98B-2544-CF1E-7BC6-0F207572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MEANINGFUL EXPERIENCE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7306E-026D-9548-C371-4EE107D3E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833" y="1955571"/>
            <a:ext cx="9456766" cy="34496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CDA156-8F7D-1423-2810-55DD5E4CD765}"/>
              </a:ext>
            </a:extLst>
          </p:cNvPr>
          <p:cNvSpPr/>
          <p:nvPr/>
        </p:nvSpPr>
        <p:spPr>
          <a:xfrm>
            <a:off x="3635567" y="3482047"/>
            <a:ext cx="2280491" cy="572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285C9-B610-4B75-BEE2-B5DF3EF76846}"/>
              </a:ext>
            </a:extLst>
          </p:cNvPr>
          <p:cNvSpPr/>
          <p:nvPr/>
        </p:nvSpPr>
        <p:spPr>
          <a:xfrm>
            <a:off x="4881616" y="4239330"/>
            <a:ext cx="3470314" cy="572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Recording Jul 10, 2024 at 3:24:20 PM">
            <a:hlinkClick r:id="" action="ppaction://media"/>
            <a:extLst>
              <a:ext uri="{FF2B5EF4-FFF2-40B4-BE49-F238E27FC236}">
                <a16:creationId xmlns:a16="http://schemas.microsoft.com/office/drawing/2014/main" id="{44F3F9DB-ADBF-7ABA-22DB-327F688F7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8454" y="56470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424F32-2789-4FF9-8E8A-1252284BF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8C46E-BB60-4B97-8327-D3A475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42755C-F24C-4D08-8E4C-E646382C3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E94A00-1A92-47F4-9E2D-E51DFF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BBAB60-4CF3-7377-943B-FFB22A29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Experience types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66AE-A71B-6E68-8D74-40DDBDC0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068" y="2026141"/>
            <a:ext cx="4278565" cy="4591904"/>
          </a:xfrm>
        </p:spPr>
        <p:txBody>
          <a:bodyPr>
            <a:normAutofit fontScale="92500" lnSpcReduction="20000"/>
          </a:bodyPr>
          <a:lstStyle/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Artistic Endeavors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Community Service/Volunteer - Medical/Clinical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Community Service/Volunteer - Not Medical/Clinical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Conferences Attended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Extracurricular Activities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Hobbies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Honors/Awards/Recognitions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Intercollegiate Athletics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Leadership - Not Listed Elsewhere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Military Service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endParaRPr lang="en-US" kern="1200" dirty="0">
              <a:solidFill>
                <a:srgbClr val="383838"/>
              </a:solidFill>
              <a:effectLst/>
              <a:latin typeface="proxima-nova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577980-5D32-4EF2-FB25-414DD63D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7785" y="2032807"/>
            <a:ext cx="4278565" cy="4591903"/>
          </a:xfrm>
        </p:spPr>
        <p:txBody>
          <a:bodyPr>
            <a:normAutofit fontScale="92500" lnSpcReduction="20000"/>
          </a:bodyPr>
          <a:lstStyle/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Paid Employment - Medical/Clinical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Paid Employment - Not Medical/Clinical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Physician Shadowing/Clinical Observation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Presentations/Posters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Publications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Research/Lab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Social Justice/Advocacy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Teaching/Tutoring/Teaching Assistant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r>
              <a:rPr lang="en-US" kern="1200" dirty="0">
                <a:solidFill>
                  <a:srgbClr val="383838"/>
                </a:solidFill>
                <a:effectLst/>
                <a:latin typeface="proxima-nova"/>
                <a:ea typeface="+mn-ea"/>
                <a:cs typeface="+mn-cs"/>
              </a:rPr>
              <a:t>Other</a:t>
            </a:r>
          </a:p>
          <a:p>
            <a:pPr marL="210312" indent="-210312" defTabSz="841248">
              <a:lnSpc>
                <a:spcPct val="110000"/>
              </a:lnSpc>
              <a:spcBef>
                <a:spcPts val="920"/>
              </a:spcBef>
            </a:pPr>
            <a:endParaRPr lang="en-US" kern="1200" dirty="0">
              <a:solidFill>
                <a:srgbClr val="383838"/>
              </a:solidFill>
              <a:effectLst/>
              <a:latin typeface="proxima-nova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7DD3E-529B-5B87-47B0-496E2DADD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532" y="2518587"/>
            <a:ext cx="4343400" cy="2032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Audio Recording Jul 10, 2024 at 3:28:04 PM">
            <a:hlinkClick r:id="" action="ppaction://media"/>
            <a:extLst>
              <a:ext uri="{FF2B5EF4-FFF2-40B4-BE49-F238E27FC236}">
                <a16:creationId xmlns:a16="http://schemas.microsoft.com/office/drawing/2014/main" id="{95E13C4D-F63E-3632-2CEC-72079F4022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5908" y="5151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5B4AF8-9735-6FA9-966F-367CDF5F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YOUR EXPERIENCE TYPE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765820-3811-C8C5-D17D-888A6D775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2987" y="2217436"/>
            <a:ext cx="9456766" cy="34496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27F862-EBBB-8C8D-1357-F84573910A2E}"/>
              </a:ext>
            </a:extLst>
          </p:cNvPr>
          <p:cNvSpPr/>
          <p:nvPr/>
        </p:nvSpPr>
        <p:spPr>
          <a:xfrm>
            <a:off x="1738161" y="2390659"/>
            <a:ext cx="2018592" cy="5653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Jul 10, 2024 at 3:28:36 PM">
            <a:hlinkClick r:id="" action="ppaction://media"/>
            <a:extLst>
              <a:ext uri="{FF2B5EF4-FFF2-40B4-BE49-F238E27FC236}">
                <a16:creationId xmlns:a16="http://schemas.microsoft.com/office/drawing/2014/main" id="{B9325370-367A-CD5B-B0B7-030170841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9013" y="54887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2055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600" spc="150" dirty="0"/>
              <a:t>AAMC core Competencies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E7697D-5889-8D17-0640-E5DD5A9AA759}"/>
              </a:ext>
            </a:extLst>
          </p:cNvPr>
          <p:cNvGraphicFramePr>
            <a:graphicFrameLocks noGrp="1"/>
          </p:cNvGraphicFramePr>
          <p:nvPr/>
        </p:nvGraphicFramePr>
        <p:xfrm>
          <a:off x="-1" y="1"/>
          <a:ext cx="772757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41">
                  <a:extLst>
                    <a:ext uri="{9D8B030D-6E8A-4147-A177-3AD203B41FA5}">
                      <a16:colId xmlns:a16="http://schemas.microsoft.com/office/drawing/2014/main" val="4038876840"/>
                    </a:ext>
                  </a:extLst>
                </a:gridCol>
                <a:gridCol w="1771133">
                  <a:extLst>
                    <a:ext uri="{9D8B030D-6E8A-4147-A177-3AD203B41FA5}">
                      <a16:colId xmlns:a16="http://schemas.microsoft.com/office/drawing/2014/main" val="692967722"/>
                    </a:ext>
                  </a:extLst>
                </a:gridCol>
                <a:gridCol w="2680503">
                  <a:extLst>
                    <a:ext uri="{9D8B030D-6E8A-4147-A177-3AD203B41FA5}">
                      <a16:colId xmlns:a16="http://schemas.microsoft.com/office/drawing/2014/main" val="2214774564"/>
                    </a:ext>
                  </a:extLst>
                </a:gridCol>
              </a:tblGrid>
              <a:tr h="835766">
                <a:tc>
                  <a:txBody>
                    <a:bodyPr/>
                    <a:lstStyle/>
                    <a:p>
                      <a:r>
                        <a:rPr lang="en-US" sz="2400" dirty="0"/>
                        <a:t>Professional</a:t>
                      </a:r>
                    </a:p>
                  </a:txBody>
                  <a:tcPr marL="71177" marR="71177" marT="35589" marB="3558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Science</a:t>
                      </a:r>
                      <a:endParaRPr lang="en-US" sz="2000" dirty="0"/>
                    </a:p>
                  </a:txBody>
                  <a:tcPr marL="71177" marR="71177" marT="35589" marB="3558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Thinking &amp; Reasoning</a:t>
                      </a:r>
                    </a:p>
                  </a:txBody>
                  <a:tcPr marL="71177" marR="71177" marT="35589" marB="35589"/>
                </a:tc>
                <a:extLst>
                  <a:ext uri="{0D108BD9-81ED-4DB2-BD59-A6C34878D82A}">
                    <a16:rowId xmlns:a16="http://schemas.microsoft.com/office/drawing/2014/main" val="4008508358"/>
                  </a:ext>
                </a:extLst>
              </a:tr>
              <a:tr h="602223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Commitment to Learning &amp; Growth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Cultural Awareness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Cultural Humility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Empathy &amp; Compassion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Ethical Responsibility to Self &amp; Others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Interpersonal Skills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Oral Communication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Reliability &amp; Dependability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Resilience &amp; Adaptability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Service Orientation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Teamwork &amp; Collaboration</a:t>
                      </a:r>
                    </a:p>
                  </a:txBody>
                  <a:tcPr marL="71177" marR="71177" marT="35589" marB="35589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Human Behavior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Living Systems</a:t>
                      </a:r>
                    </a:p>
                  </a:txBody>
                  <a:tcPr marL="71177" marR="71177" marT="35589" marB="35589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Critical Thinking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Quantitative Reasoning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Scientific Inquiry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Written Communication</a:t>
                      </a:r>
                    </a:p>
                  </a:txBody>
                  <a:tcPr marL="71177" marR="71177" marT="35589" marB="35589"/>
                </a:tc>
                <a:extLst>
                  <a:ext uri="{0D108BD9-81ED-4DB2-BD59-A6C34878D82A}">
                    <a16:rowId xmlns:a16="http://schemas.microsoft.com/office/drawing/2014/main" val="3462083995"/>
                  </a:ext>
                </a:extLst>
              </a:tr>
            </a:tbl>
          </a:graphicData>
        </a:graphic>
      </p:graphicFrame>
      <p:pic>
        <p:nvPicPr>
          <p:cNvPr id="4" name="Audio Recording Jul 10, 2024 at 3:29:57 PM">
            <a:hlinkClick r:id="" action="ppaction://media"/>
            <a:extLst>
              <a:ext uri="{FF2B5EF4-FFF2-40B4-BE49-F238E27FC236}">
                <a16:creationId xmlns:a16="http://schemas.microsoft.com/office/drawing/2014/main" id="{640CA5E4-6B76-9F9C-917A-1D8B67939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9637" y="57519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4510-0644-B6C8-4C76-C07D6D71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3251C-637B-0A1A-72BB-4A7F6310A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Experiences </a:t>
            </a:r>
            <a:r>
              <a:rPr lang="en-US" dirty="0" err="1"/>
              <a:t>wORKSHEET</a:t>
            </a:r>
            <a:r>
              <a:rPr lang="en-US" dirty="0"/>
              <a:t>: </a:t>
            </a:r>
          </a:p>
          <a:p>
            <a:r>
              <a:rPr lang="en-US" dirty="0"/>
              <a:t>Rough Draft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319A9-B4AC-43F7-61C5-15601C2F0E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 the Experiences Worksheet found in Canvas</a:t>
            </a:r>
          </a:p>
          <a:p>
            <a:r>
              <a:rPr lang="en-US" dirty="0"/>
              <a:t>Upload a Word or Google doc (no Excel sheets, please!)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3C3D0-7462-CE78-D2FC-20115442F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sCHEDULE</a:t>
            </a:r>
            <a:r>
              <a:rPr lang="en-US" dirty="0"/>
              <a:t> AN </a:t>
            </a:r>
            <a:r>
              <a:rPr lang="en-US" dirty="0" err="1"/>
              <a:t>aDVISING</a:t>
            </a:r>
            <a:r>
              <a:rPr lang="en-US" dirty="0"/>
              <a:t> aPPT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42DBE-814D-44DB-1D2D-BF6F8B1D32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Once complete/uploaded to Canvas, schedule an Advising Appt with your advisor.</a:t>
            </a:r>
          </a:p>
        </p:txBody>
      </p:sp>
      <p:pic>
        <p:nvPicPr>
          <p:cNvPr id="8" name="Audio Recording Jul 8, 2025 at 2:37:53 PM">
            <a:hlinkClick r:id="" action="ppaction://media"/>
            <a:extLst>
              <a:ext uri="{FF2B5EF4-FFF2-40B4-BE49-F238E27FC236}">
                <a16:creationId xmlns:a16="http://schemas.microsoft.com/office/drawing/2014/main" id="{E8CA403C-6719-38C8-087A-61BAEC7D9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2009" y="47368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ADD6C6-A175-C332-FD91-52BB9803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qUESTIONS</a:t>
            </a:r>
            <a:r>
              <a:rPr lang="en-US" dirty="0"/>
              <a:t>?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0D799D23-3B31-61B5-6F82-BA42CDB6C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174308"/>
              </p:ext>
            </p:extLst>
          </p:nvPr>
        </p:nvGraphicFramePr>
        <p:xfrm>
          <a:off x="1137147" y="1853754"/>
          <a:ext cx="9917708" cy="361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udio Recording Jul 10, 2024 at 4:49:25 PM" descr="A white speaker with waves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1AAC2FE5-A042-D83D-E0FB-AD59AEE8F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4854" y="54317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4307-20CD-1FAF-5954-C7EAAAF3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55CC-CDEF-B369-81B4-FE5BCFE5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In lieu of a resume or CV,  AMCAS/AACOMAS/TMDSAS give space for students to list up to 15 experiences</a:t>
            </a:r>
          </a:p>
          <a:p>
            <a:r>
              <a:rPr lang="en-US" sz="2800" dirty="0"/>
              <a:t>Experiences can include all jobs, internships, volunteer positions, hobbies, community service endeavors, extracurriculars from high school graduation until present</a:t>
            </a:r>
          </a:p>
          <a:p>
            <a:r>
              <a:rPr lang="en-US" sz="2800" dirty="0"/>
              <a:t>List as many as you can- we can trim to 15 later. (More is better for now)</a:t>
            </a:r>
          </a:p>
          <a:p>
            <a:endParaRPr lang="en-US" dirty="0"/>
          </a:p>
        </p:txBody>
      </p:sp>
      <p:pic>
        <p:nvPicPr>
          <p:cNvPr id="4" name="Audio Recording Jul 10, 2024 at 3:11:56 PM">
            <a:hlinkClick r:id="" action="ppaction://media"/>
            <a:extLst>
              <a:ext uri="{FF2B5EF4-FFF2-40B4-BE49-F238E27FC236}">
                <a16:creationId xmlns:a16="http://schemas.microsoft.com/office/drawing/2014/main" id="{390BBB44-DCDD-9C55-124A-7568ECA78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42054" y="57740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AB82C-DFB3-C5D3-16B1-78C321974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" y="1551709"/>
            <a:ext cx="12179760" cy="2618509"/>
          </a:xfrm>
          <a:prstGeom prst="rect">
            <a:avLst/>
          </a:prstGeom>
        </p:spPr>
      </p:pic>
      <p:pic>
        <p:nvPicPr>
          <p:cNvPr id="3" name="Audio Recording Jul 10, 2024 at 3:14:07 PM">
            <a:hlinkClick r:id="" action="ppaction://media"/>
            <a:extLst>
              <a:ext uri="{FF2B5EF4-FFF2-40B4-BE49-F238E27FC236}">
                <a16:creationId xmlns:a16="http://schemas.microsoft.com/office/drawing/2014/main" id="{20FBCB11-A196-CCAE-9884-D6C874876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6582" y="49091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80936-E68A-059B-E3CD-6381913B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980" y="1701812"/>
            <a:ext cx="9464040" cy="3454375"/>
          </a:xfrm>
          <a:prstGeom prst="rect">
            <a:avLst/>
          </a:prstGeom>
        </p:spPr>
      </p:pic>
      <p:pic>
        <p:nvPicPr>
          <p:cNvPr id="2" name="Audio Recording Jul 10, 2024 at 3:14:59 PM">
            <a:hlinkClick r:id="" action="ppaction://media"/>
            <a:extLst>
              <a:ext uri="{FF2B5EF4-FFF2-40B4-BE49-F238E27FC236}">
                <a16:creationId xmlns:a16="http://schemas.microsoft.com/office/drawing/2014/main" id="{2FD03482-0F1C-9E09-A47F-B4A769393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8284" y="5432043"/>
            <a:ext cx="812800" cy="812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8A715F-4A52-C705-1CB3-48354DACAA4C}"/>
              </a:ext>
            </a:extLst>
          </p:cNvPr>
          <p:cNvSpPr/>
          <p:nvPr/>
        </p:nvSpPr>
        <p:spPr>
          <a:xfrm>
            <a:off x="3671455" y="3297382"/>
            <a:ext cx="2424545" cy="637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8CE0-850B-ECB4-7B9D-D401FD08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write?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70C2D-1607-AF78-DA04-425656861E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repeat your Position, Organization, Location, Time…</a:t>
            </a:r>
          </a:p>
          <a:p>
            <a:pPr lvl="1"/>
            <a:r>
              <a:rPr lang="en-US" dirty="0"/>
              <a:t>Ex:  </a:t>
            </a:r>
            <a:r>
              <a:rPr lang="en-US" i="1" dirty="0"/>
              <a:t>I worked as a Pre-Med advisor at University of  Virginia in Charlottesville, VA from 2016-2024.</a:t>
            </a:r>
          </a:p>
          <a:p>
            <a:pPr lvl="1"/>
            <a:r>
              <a:rPr lang="en-US" dirty="0"/>
              <a:t>All of this information is already stated before beginning the Description!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BE5B82-6678-CE60-A77C-34AD60B90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5186990" cy="4152103"/>
          </a:xfrm>
        </p:spPr>
        <p:txBody>
          <a:bodyPr>
            <a:normAutofit/>
          </a:bodyPr>
          <a:lstStyle/>
          <a:p>
            <a:r>
              <a:rPr lang="en-US" dirty="0"/>
              <a:t>What did you do?</a:t>
            </a:r>
          </a:p>
          <a:p>
            <a:pPr lvl="1"/>
            <a:r>
              <a:rPr lang="en-US" i="1" dirty="0"/>
              <a:t>I observed Dr. P meet patients with A, B, and C issues. Afterwards, we discussed their diagnosis. I helped the nurses do Q, R, and S. </a:t>
            </a:r>
          </a:p>
          <a:p>
            <a:r>
              <a:rPr lang="en-US" dirty="0"/>
              <a:t>Why did you want to do this?</a:t>
            </a:r>
          </a:p>
          <a:p>
            <a:pPr lvl="1"/>
            <a:r>
              <a:rPr lang="en-US" i="1" dirty="0"/>
              <a:t>I was interested in ______ specialty because _______.</a:t>
            </a:r>
            <a:endParaRPr lang="en-US" dirty="0"/>
          </a:p>
          <a:p>
            <a:r>
              <a:rPr lang="en-US" dirty="0"/>
              <a:t>What did you learn?</a:t>
            </a:r>
          </a:p>
          <a:p>
            <a:pPr lvl="1"/>
            <a:r>
              <a:rPr lang="en-US" i="1" dirty="0"/>
              <a:t>After observing Dr. G work with Patient H, I realized X,Y, and Z about practicing medicine.</a:t>
            </a:r>
          </a:p>
        </p:txBody>
      </p:sp>
      <p:pic>
        <p:nvPicPr>
          <p:cNvPr id="3" name="Audio Recording Jul 10, 2024 at 3:16:40 PM">
            <a:hlinkClick r:id="" action="ppaction://media"/>
            <a:extLst>
              <a:ext uri="{FF2B5EF4-FFF2-40B4-BE49-F238E27FC236}">
                <a16:creationId xmlns:a16="http://schemas.microsoft.com/office/drawing/2014/main" id="{5AE7BE3A-E101-E132-6192-FDD9625F2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8452" y="57630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599D-F5CD-0BE7-C571-13D9BD97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meaningful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09D3-DA5D-FDCA-7EF1-6201DF54B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You’ll input up to 15 Experiences total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You can select 3 of your 15 experiences to be “Most Meaningful”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For these 3</a:t>
            </a:r>
            <a:r>
              <a:rPr lang="en-US" sz="2800" dirty="0"/>
              <a:t>, you get an </a:t>
            </a:r>
            <a:r>
              <a:rPr lang="en-US" sz="2800" u="sng" dirty="0"/>
              <a:t>additional 1325 characters </a:t>
            </a:r>
            <a:r>
              <a:rPr lang="en-US" sz="2800" dirty="0"/>
              <a:t>with spaces to describe why it was so meaningful. </a:t>
            </a:r>
          </a:p>
          <a:p>
            <a:endParaRPr lang="en-US" dirty="0"/>
          </a:p>
        </p:txBody>
      </p:sp>
      <p:pic>
        <p:nvPicPr>
          <p:cNvPr id="4" name="Audio Recording Jul 10, 2024 at 3:18:19 PM">
            <a:hlinkClick r:id="" action="ppaction://media"/>
            <a:extLst>
              <a:ext uri="{FF2B5EF4-FFF2-40B4-BE49-F238E27FC236}">
                <a16:creationId xmlns:a16="http://schemas.microsoft.com/office/drawing/2014/main" id="{54CFF5A6-BF2C-4F7B-DD28-30BF01FFD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7621" y="52219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6A29-9118-96E0-D0F8-B3D45C5F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meaningful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6607FA-1E88-E407-DE40-0D56CC22C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289" y="1745672"/>
            <a:ext cx="12175711" cy="4307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6FA6C-E5EE-DEF1-0FE2-6A46617E5C62}"/>
              </a:ext>
            </a:extLst>
          </p:cNvPr>
          <p:cNvSpPr txBox="1"/>
          <p:nvPr/>
        </p:nvSpPr>
        <p:spPr>
          <a:xfrm>
            <a:off x="526473" y="3630452"/>
            <a:ext cx="211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700 characters w/ spaces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8062-6A7D-8960-50CC-938F538E5ADD}"/>
              </a:ext>
            </a:extLst>
          </p:cNvPr>
          <p:cNvSpPr txBox="1"/>
          <p:nvPr/>
        </p:nvSpPr>
        <p:spPr>
          <a:xfrm>
            <a:off x="526473" y="4894770"/>
            <a:ext cx="176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1325 characters w/ spaces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Audio Recording Jul 10, 2024 at 3:19:52 PM">
            <a:hlinkClick r:id="" action="ppaction://media"/>
            <a:extLst>
              <a:ext uri="{FF2B5EF4-FFF2-40B4-BE49-F238E27FC236}">
                <a16:creationId xmlns:a16="http://schemas.microsoft.com/office/drawing/2014/main" id="{4BF8547E-95FF-6556-9DE3-EF2C19959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7472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4F18F-42E3-00A1-A8BC-A36C9701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Identifying the “most” MEANINGFUL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8EDC14-F09D-5856-F466-0BA6D119C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86947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Recording Jul 10, 2024 at 3:22:23 PM">
            <a:hlinkClick r:id="" action="ppaction://media"/>
            <a:extLst>
              <a:ext uri="{FF2B5EF4-FFF2-40B4-BE49-F238E27FC236}">
                <a16:creationId xmlns:a16="http://schemas.microsoft.com/office/drawing/2014/main" id="{ECFF0595-483B-108B-0CC3-76D79E580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03376" y="56851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4F18F-42E3-00A1-A8BC-A36C9701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Writing the most MEANINGFUL comments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43A1DD-A471-6812-9ADA-9583D510A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1475"/>
              </p:ext>
            </p:extLst>
          </p:nvPr>
        </p:nvGraphicFramePr>
        <p:xfrm>
          <a:off x="517793" y="1597446"/>
          <a:ext cx="10926062" cy="494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Jul 10, 2024 at 3:23:27 PM">
            <a:hlinkClick r:id="" action="ppaction://media"/>
            <a:extLst>
              <a:ext uri="{FF2B5EF4-FFF2-40B4-BE49-F238E27FC236}">
                <a16:creationId xmlns:a16="http://schemas.microsoft.com/office/drawing/2014/main" id="{8E5FB0F8-B9F8-36D1-4A8D-D906961DE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31085" y="45239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289</TotalTime>
  <Words>607</Words>
  <Application>Microsoft Macintosh PowerPoint</Application>
  <PresentationFormat>Widescreen</PresentationFormat>
  <Paragraphs>88</Paragraphs>
  <Slides>15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Gill Sans MT</vt:lpstr>
      <vt:lpstr>proxima-nova</vt:lpstr>
      <vt:lpstr>Wingdings</vt:lpstr>
      <vt:lpstr>Gallery</vt:lpstr>
      <vt:lpstr>How to write your experiences section</vt:lpstr>
      <vt:lpstr>Experiences</vt:lpstr>
      <vt:lpstr>PowerPoint Presentation</vt:lpstr>
      <vt:lpstr>PowerPoint Presentation</vt:lpstr>
      <vt:lpstr>What to write? </vt:lpstr>
      <vt:lpstr>Most meaningful experiences</vt:lpstr>
      <vt:lpstr>Most meaningful example</vt:lpstr>
      <vt:lpstr>Identifying the “most” MEANINGFUL</vt:lpstr>
      <vt:lpstr>Writing the most MEANINGFUL comments</vt:lpstr>
      <vt:lpstr>MOST MEANINGFUL EXPERIENCE</vt:lpstr>
      <vt:lpstr>Experience types</vt:lpstr>
      <vt:lpstr>labeling YOUR EXPERIENCE TYPE</vt:lpstr>
      <vt:lpstr>AAMC core Competencies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2023 advising workshop</dc:title>
  <dc:creator>Golaszewski, Jill M (jmg3hc)</dc:creator>
  <cp:lastModifiedBy>Jill Golaszewski</cp:lastModifiedBy>
  <cp:revision>3</cp:revision>
  <dcterms:created xsi:type="dcterms:W3CDTF">2023-04-24T17:06:27Z</dcterms:created>
  <dcterms:modified xsi:type="dcterms:W3CDTF">2025-07-08T18:38:19Z</dcterms:modified>
</cp:coreProperties>
</file>